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59" r:id="rId4"/>
    <p:sldId id="295" r:id="rId5"/>
    <p:sldId id="260" r:id="rId6"/>
    <p:sldId id="261" r:id="rId7"/>
    <p:sldId id="296" r:id="rId8"/>
    <p:sldId id="263" r:id="rId9"/>
    <p:sldId id="264" r:id="rId10"/>
    <p:sldId id="265" r:id="rId11"/>
    <p:sldId id="266" r:id="rId12"/>
    <p:sldId id="283" r:id="rId13"/>
    <p:sldId id="298" r:id="rId14"/>
    <p:sldId id="267" r:id="rId15"/>
    <p:sldId id="269" r:id="rId16"/>
    <p:sldId id="268" r:id="rId17"/>
    <p:sldId id="270" r:id="rId18"/>
    <p:sldId id="271" r:id="rId19"/>
    <p:sldId id="272" r:id="rId20"/>
    <p:sldId id="282" r:id="rId21"/>
    <p:sldId id="273" r:id="rId22"/>
    <p:sldId id="274" r:id="rId23"/>
    <p:sldId id="275" r:id="rId24"/>
    <p:sldId id="285" r:id="rId25"/>
    <p:sldId id="289" r:id="rId26"/>
    <p:sldId id="276" r:id="rId27"/>
    <p:sldId id="277" r:id="rId28"/>
    <p:sldId id="278" r:id="rId29"/>
    <p:sldId id="279" r:id="rId30"/>
    <p:sldId id="286" r:id="rId31"/>
    <p:sldId id="290" r:id="rId32"/>
    <p:sldId id="287" r:id="rId33"/>
    <p:sldId id="291" r:id="rId34"/>
    <p:sldId id="292" r:id="rId35"/>
    <p:sldId id="293" r:id="rId36"/>
    <p:sldId id="288" r:id="rId37"/>
    <p:sldId id="280" r:id="rId38"/>
    <p:sldId id="284" r:id="rId39"/>
    <p:sldId id="262" r:id="rId40"/>
    <p:sldId id="294" r:id="rId41"/>
    <p:sldId id="299" r:id="rId42"/>
    <p:sldId id="281" r:id="rId43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822" y="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Blocking producer means putting in queue upstream, which is a finite resource. Thus in situation with potential infinite load (open internet) it does match, and you are more likely to ‘burn down everything’.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8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Microservices and DevOps</a:t>
            </a:r>
            <a:endParaRPr lang="da-DK" altLang="en-US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Scalable Microservices</a:t>
            </a:r>
            <a:endParaRPr lang="da-DK" dirty="0"/>
          </a:p>
          <a:p>
            <a:pPr>
              <a:defRPr/>
            </a:pPr>
            <a:r>
              <a:rPr lang="da-DK" sz="2000" dirty="0"/>
              <a:t>Stability Patterns</a:t>
            </a:r>
            <a:endParaRPr lang="da-DK" dirty="0"/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sz="160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143000"/>
            <a:ext cx="44481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Circuit Breaker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381001" y="889000"/>
            <a:ext cx="5572125" cy="4381500"/>
          </a:xfrm>
        </p:spPr>
        <p:txBody>
          <a:bodyPr/>
          <a:lstStyle/>
          <a:p>
            <a:r>
              <a:rPr lang="en-US" altLang="en-US" sz="2400" b="1" noProof="0" dirty="0">
                <a:latin typeface="Arial" charset="0"/>
                <a:cs typeface="Arial" charset="0"/>
              </a:rPr>
              <a:t>Closed</a:t>
            </a:r>
            <a:r>
              <a:rPr lang="en-US" altLang="en-US" sz="2400" noProof="0" dirty="0">
                <a:latin typeface="Arial" charset="0"/>
                <a:cs typeface="Arial" charset="0"/>
              </a:rPr>
              <a:t> state: </a:t>
            </a:r>
          </a:p>
          <a:p>
            <a:pPr lvl="1"/>
            <a:r>
              <a:rPr lang="en-US" altLang="en-US" sz="2000" noProof="0" dirty="0">
                <a:latin typeface="Arial" charset="0"/>
                <a:cs typeface="Arial" charset="0"/>
              </a:rPr>
              <a:t>Execute operation as normal</a:t>
            </a:r>
          </a:p>
          <a:p>
            <a:pPr lvl="2"/>
            <a:r>
              <a:rPr lang="en-US" altLang="en-US" sz="1800" dirty="0">
                <a:latin typeface="Arial" charset="0"/>
                <a:cs typeface="Arial" charset="0"/>
              </a:rPr>
              <a:t>If operation fails (timeout) then</a:t>
            </a:r>
          </a:p>
          <a:p>
            <a:pPr lvl="3"/>
            <a:r>
              <a:rPr lang="en-US" altLang="en-US" noProof="0" dirty="0">
                <a:latin typeface="Arial" charset="0"/>
                <a:cs typeface="Arial" charset="0"/>
              </a:rPr>
              <a:t>Note it (increment failure count)</a:t>
            </a:r>
          </a:p>
          <a:p>
            <a:pPr lvl="3"/>
            <a:r>
              <a:rPr lang="en-US" altLang="en-US" sz="1600" dirty="0">
                <a:latin typeface="Arial" charset="0"/>
                <a:cs typeface="Arial" charset="0"/>
              </a:rPr>
              <a:t>If failure count &gt; threshold then </a:t>
            </a:r>
            <a:r>
              <a:rPr lang="en-US" altLang="en-US" sz="1600" b="1" dirty="0">
                <a:latin typeface="Arial" charset="0"/>
                <a:cs typeface="Arial" charset="0"/>
              </a:rPr>
              <a:t>Open</a:t>
            </a:r>
            <a:endParaRPr lang="en-US" altLang="en-US" sz="1600" noProof="0" dirty="0">
              <a:latin typeface="Arial" charset="0"/>
              <a:cs typeface="Arial" charset="0"/>
            </a:endParaRPr>
          </a:p>
          <a:p>
            <a:r>
              <a:rPr lang="en-US" altLang="en-US" sz="2400" b="1" noProof="0" dirty="0">
                <a:latin typeface="Arial" charset="0"/>
                <a:cs typeface="Arial" charset="0"/>
              </a:rPr>
              <a:t>Open</a:t>
            </a:r>
            <a:r>
              <a:rPr lang="en-US" altLang="en-US" sz="2400" noProof="0" dirty="0">
                <a:latin typeface="Arial" charset="0"/>
                <a:cs typeface="Arial" charset="0"/>
              </a:rPr>
              <a:t> state: </a:t>
            </a:r>
          </a:p>
          <a:p>
            <a:pPr lvl="1"/>
            <a:r>
              <a:rPr lang="en-US" altLang="en-US" sz="2000" i="1" noProof="0" dirty="0">
                <a:latin typeface="Arial" charset="0"/>
                <a:cs typeface="Arial" charset="0"/>
              </a:rPr>
              <a:t>Fail fast, avoid the wait for timeout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After a set time, switch to </a:t>
            </a:r>
            <a:r>
              <a:rPr lang="en-US" altLang="en-US" b="1" noProof="0" dirty="0">
                <a:latin typeface="Arial" charset="0"/>
                <a:cs typeface="Arial" charset="0"/>
              </a:rPr>
              <a:t>Half-open</a:t>
            </a:r>
            <a:endParaRPr lang="en-US" altLang="en-US" sz="2000" noProof="0" dirty="0">
              <a:latin typeface="Arial" charset="0"/>
              <a:cs typeface="Arial" charset="0"/>
            </a:endParaRPr>
          </a:p>
          <a:p>
            <a:r>
              <a:rPr lang="en-US" altLang="en-US" sz="2400" b="1" noProof="0" dirty="0">
                <a:latin typeface="Arial" charset="0"/>
                <a:cs typeface="Arial" charset="0"/>
              </a:rPr>
              <a:t>Half-open</a:t>
            </a:r>
            <a:r>
              <a:rPr lang="en-US" altLang="en-US" sz="2400" noProof="0" dirty="0">
                <a:latin typeface="Arial" charset="0"/>
                <a:cs typeface="Arial" charset="0"/>
              </a:rPr>
              <a:t> state:</a:t>
            </a:r>
          </a:p>
          <a:p>
            <a:pPr lvl="1"/>
            <a:r>
              <a:rPr lang="en-US" altLang="en-US" sz="2000" noProof="0" dirty="0">
                <a:latin typeface="Arial" charset="0"/>
                <a:cs typeface="Arial" charset="0"/>
              </a:rPr>
              <a:t>Execute op</a:t>
            </a:r>
            <a:r>
              <a:rPr lang="en-US" altLang="en-US" dirty="0" err="1">
                <a:latin typeface="Arial" charset="0"/>
                <a:cs typeface="Arial" charset="0"/>
              </a:rPr>
              <a:t>eration</a:t>
            </a:r>
            <a:r>
              <a:rPr lang="en-US" altLang="en-US" dirty="0">
                <a:latin typeface="Arial" charset="0"/>
                <a:cs typeface="Arial" charset="0"/>
              </a:rPr>
              <a:t> again</a:t>
            </a:r>
            <a:endParaRPr lang="en-US" altLang="en-US" sz="2000" noProof="0" dirty="0">
              <a:latin typeface="Arial" charset="0"/>
              <a:cs typeface="Arial" charset="0"/>
            </a:endParaRPr>
          </a:p>
          <a:p>
            <a:pPr lvl="2"/>
            <a:r>
              <a:rPr lang="en-US" altLang="en-US" sz="1800" noProof="0" dirty="0">
                <a:latin typeface="Arial" charset="0"/>
                <a:cs typeface="Arial" charset="0"/>
              </a:rPr>
              <a:t>if fail then </a:t>
            </a:r>
            <a:r>
              <a:rPr lang="en-US" altLang="en-US" sz="1800" noProof="0" dirty="0" err="1">
                <a:latin typeface="Arial" charset="0"/>
                <a:cs typeface="Arial" charset="0"/>
              </a:rPr>
              <a:t>goto</a:t>
            </a:r>
            <a:r>
              <a:rPr lang="en-US" altLang="en-US" sz="1800" noProof="0" dirty="0">
                <a:latin typeface="Arial" charset="0"/>
                <a:cs typeface="Arial" charset="0"/>
              </a:rPr>
              <a:t> </a:t>
            </a:r>
            <a:r>
              <a:rPr lang="en-US" altLang="en-US" b="1" dirty="0">
                <a:latin typeface="Arial" charset="0"/>
                <a:cs typeface="Arial" charset="0"/>
              </a:rPr>
              <a:t>Open</a:t>
            </a:r>
            <a:r>
              <a:rPr lang="en-US" altLang="en-US" sz="1800" noProof="0" dirty="0">
                <a:latin typeface="Arial" charset="0"/>
                <a:cs typeface="Arial" charset="0"/>
              </a:rPr>
              <a:t> state immediately</a:t>
            </a:r>
          </a:p>
          <a:p>
            <a:pPr lvl="2"/>
            <a:r>
              <a:rPr lang="en-US" altLang="en-US" sz="1800" noProof="0" dirty="0">
                <a:latin typeface="Arial" charset="0"/>
                <a:cs typeface="Arial" charset="0"/>
              </a:rPr>
              <a:t>if success then </a:t>
            </a:r>
            <a:r>
              <a:rPr lang="en-US" altLang="en-US" sz="1800" noProof="0" dirty="0" err="1">
                <a:latin typeface="Arial" charset="0"/>
                <a:cs typeface="Arial" charset="0"/>
              </a:rPr>
              <a:t>goto</a:t>
            </a:r>
            <a:r>
              <a:rPr lang="en-US" altLang="en-US" sz="1800" noProof="0" dirty="0">
                <a:latin typeface="Arial" charset="0"/>
                <a:cs typeface="Arial" charset="0"/>
              </a:rPr>
              <a:t> </a:t>
            </a:r>
            <a:r>
              <a:rPr lang="en-US" altLang="en-US" sz="1800" b="1" noProof="0" dirty="0">
                <a:latin typeface="Arial" charset="0"/>
                <a:cs typeface="Arial" charset="0"/>
              </a:rPr>
              <a:t>Closed</a:t>
            </a:r>
            <a:r>
              <a:rPr lang="en-US" altLang="en-US" sz="1800" noProof="0" dirty="0">
                <a:latin typeface="Arial" charset="0"/>
                <a:cs typeface="Arial" charset="0"/>
              </a:rPr>
              <a:t> state</a:t>
            </a:r>
          </a:p>
          <a:p>
            <a:pPr lvl="1"/>
            <a:endParaRPr lang="en-US" altLang="en-US" sz="2000" noProof="0" dirty="0">
              <a:latin typeface="Arial" charset="0"/>
              <a:cs typeface="Arial" charset="0"/>
            </a:endParaRPr>
          </a:p>
          <a:p>
            <a:pPr lvl="1"/>
            <a:endParaRPr lang="en-US" altLang="en-US" sz="2000" noProof="0" dirty="0">
              <a:latin typeface="Arial" charset="0"/>
              <a:cs typeface="Arial" charset="0"/>
            </a:endParaRPr>
          </a:p>
          <a:p>
            <a:endParaRPr lang="en-US" altLang="en-US" sz="2400" noProof="0" dirty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55865-694D-427D-A6A7-4D34F8B5894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094428"/>
            <a:ext cx="29718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a-DK" dirty="0" err="1"/>
              <a:t>Exercise</a:t>
            </a:r>
            <a:r>
              <a:rPr lang="da-DK" dirty="0"/>
              <a:t>: </a:t>
            </a:r>
            <a:r>
              <a:rPr lang="da-DK" dirty="0" err="1"/>
              <a:t>Why</a:t>
            </a:r>
            <a:r>
              <a:rPr lang="da-DK" dirty="0"/>
              <a:t> the </a:t>
            </a:r>
            <a:r>
              <a:rPr lang="da-DK" dirty="0" err="1"/>
              <a:t>need</a:t>
            </a:r>
            <a:r>
              <a:rPr lang="da-DK" dirty="0"/>
              <a:t> of the half-open </a:t>
            </a:r>
            <a:r>
              <a:rPr lang="da-DK" dirty="0" err="1"/>
              <a:t>state</a:t>
            </a:r>
            <a:r>
              <a:rPr lang="da-DK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1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Circuit Breaker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Is a way to make ”graceful degradation”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Degrade functionality when under </a:t>
            </a:r>
            <a:r>
              <a:rPr lang="en-US" altLang="en-US" noProof="0" dirty="0" smtClean="0">
                <a:latin typeface="Arial" charset="0"/>
                <a:cs typeface="Arial" charset="0"/>
              </a:rPr>
              <a:t>strain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Avoid </a:t>
            </a:r>
            <a:r>
              <a:rPr lang="en-US" altLang="en-US" dirty="0" err="1" smtClean="0">
                <a:latin typeface="Arial" charset="0"/>
                <a:cs typeface="Arial" charset="0"/>
              </a:rPr>
              <a:t>DogPile</a:t>
            </a:r>
            <a:r>
              <a:rPr lang="en-US" altLang="en-US" dirty="0" smtClean="0">
                <a:latin typeface="Arial" charset="0"/>
                <a:cs typeface="Arial" charset="0"/>
              </a:rPr>
              <a:t>, as it gives producer service time to recover</a:t>
            </a:r>
            <a:endParaRPr lang="en-US" altLang="en-US" noProof="0" dirty="0">
              <a:latin typeface="Arial" charset="0"/>
              <a:cs typeface="Arial" charset="0"/>
            </a:endParaRP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Important to involve stakeholders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”What to do if in the open state?”</a:t>
            </a:r>
          </a:p>
          <a:p>
            <a:pPr lvl="3"/>
            <a:r>
              <a:rPr lang="en-US" altLang="en-US" noProof="0" dirty="0">
                <a:latin typeface="Arial" charset="0"/>
                <a:cs typeface="Arial" charset="0"/>
              </a:rPr>
              <a:t>What to do if we cannot verify credit card?</a:t>
            </a:r>
          </a:p>
          <a:p>
            <a:r>
              <a:rPr lang="en-US" altLang="en-US" noProof="0" dirty="0">
                <a:latin typeface="Arial" charset="0"/>
                <a:cs typeface="Arial" charset="0"/>
              </a:rPr>
              <a:t>Remember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Use together with timeouts</a:t>
            </a:r>
          </a:p>
          <a:p>
            <a:pPr lvl="1"/>
            <a:endParaRPr lang="en-US" altLang="en-US" noProof="0" dirty="0">
              <a:latin typeface="Arial" charset="0"/>
              <a:cs typeface="Arial" charset="0"/>
            </a:endParaRP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Expose, track and report state changes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Log any ”popped fuses”!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34EAA-FE9E-48A0-925E-6968BA16EAB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66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NetFlix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NetFlix</a:t>
            </a:r>
            <a:r>
              <a:rPr lang="en-US" dirty="0"/>
              <a:t> is a large micro service system, based upon circuit breakers.</a:t>
            </a:r>
          </a:p>
          <a:p>
            <a:pPr lvl="1"/>
            <a:r>
              <a:rPr lang="en-US" dirty="0"/>
              <a:t>Open sourced their circuit breaker implementation w. dashboard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8" name="Picture 4" descr="https://github.com/Netflix/Hystrix/wiki/images/circuit-identity-jitter-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33700"/>
            <a:ext cx="609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camo.githubusercontent.com/e871b5d002a9699e7a2d9fa0178af5c72f0743e0/68747470733a2f2f6e6574666c69782e6769746875622e636f6d2f487973747269782f696d616765732f687973747269782d6c6f676f2d7461676c696e652d3835302e706e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14575"/>
            <a:ext cx="40481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13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E3950-1767-41FB-A5A9-B62A0071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Resilience4J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5A282-65BB-41AC-8322-B7390C6B9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is</a:t>
            </a:r>
          </a:p>
          <a:p>
            <a:pPr lvl="1"/>
            <a:r>
              <a:rPr lang="en-US" i="1" dirty="0"/>
              <a:t>A lightweight, easy-to-use fault tolerance library inspired by </a:t>
            </a:r>
            <a:r>
              <a:rPr lang="en-US" i="1" dirty="0" err="1"/>
              <a:t>Hystrix</a:t>
            </a:r>
            <a:r>
              <a:rPr lang="en-US" i="1" dirty="0"/>
              <a:t>, but designed for Java 8 and functional programming.</a:t>
            </a:r>
          </a:p>
          <a:p>
            <a:pPr lvl="1"/>
            <a:endParaRPr lang="en-US" i="1" dirty="0"/>
          </a:p>
          <a:p>
            <a:r>
              <a:rPr lang="en-US" dirty="0"/>
              <a:t>You can pick and choose just the piece you want</a:t>
            </a:r>
          </a:p>
          <a:p>
            <a:pPr lvl="1"/>
            <a:r>
              <a:rPr lang="en-US" dirty="0" err="1"/>
              <a:t>CircuitBreaker</a:t>
            </a:r>
            <a:r>
              <a:rPr lang="en-US" dirty="0"/>
              <a:t>:	Nygard’s pattern in it’s </a:t>
            </a:r>
            <a:r>
              <a:rPr lang="en-US" i="1" dirty="0"/>
              <a:t>frequency</a:t>
            </a:r>
            <a:r>
              <a:rPr lang="en-US" dirty="0"/>
              <a:t> form</a:t>
            </a:r>
          </a:p>
          <a:p>
            <a:pPr lvl="1"/>
            <a:r>
              <a:rPr lang="en-US" dirty="0"/>
              <a:t>Bulkhead:	Limit number of concurrent executions</a:t>
            </a:r>
          </a:p>
          <a:p>
            <a:pPr lvl="1"/>
            <a:r>
              <a:rPr lang="en-US" dirty="0" err="1"/>
              <a:t>RateLimiter</a:t>
            </a:r>
            <a:r>
              <a:rPr lang="en-US" dirty="0"/>
              <a:t>:	Limit rate of requests (or queue them)</a:t>
            </a:r>
          </a:p>
          <a:p>
            <a:pPr lvl="1"/>
            <a:r>
              <a:rPr lang="en-US" dirty="0"/>
              <a:t>Retry:		Retry call N times with M mS delay between</a:t>
            </a:r>
          </a:p>
          <a:p>
            <a:pPr lvl="1"/>
            <a:r>
              <a:rPr lang="en-US" dirty="0" err="1"/>
              <a:t>TimeLimiter</a:t>
            </a:r>
            <a:r>
              <a:rPr lang="en-US" dirty="0"/>
              <a:t>:	Nygard’s </a:t>
            </a:r>
            <a:r>
              <a:rPr lang="en-US" i="1" dirty="0"/>
              <a:t>Fail Fast </a:t>
            </a:r>
            <a:r>
              <a:rPr lang="en-US" dirty="0"/>
              <a:t>pattern</a:t>
            </a:r>
          </a:p>
          <a:p>
            <a:pPr lvl="1"/>
            <a:r>
              <a:rPr lang="en-US" dirty="0"/>
              <a:t>Cache:		You guessed it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C5B6-7F69-43C2-8C8C-D8774C007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FE18D-6D86-476E-AE6D-23851C80D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FCBE8-2493-44BA-84D6-35A5CC2A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48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60700"/>
            <a:ext cx="8610600" cy="1016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0" name="Picture 8" descr="File:Compartments and watertight subdivision of a ship's hull (Seaman's Pocket-Book, 194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825500"/>
            <a:ext cx="44862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Bulkheads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Da: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Skot</a:t>
            </a:r>
            <a:endParaRPr lang="en-US" altLang="en-US" i="1" noProof="0" dirty="0">
              <a:latin typeface="Arial" charset="0"/>
              <a:cs typeface="Arial" charset="0"/>
            </a:endParaRPr>
          </a:p>
          <a:p>
            <a:pPr lvl="1"/>
            <a:r>
              <a:rPr lang="en-US" altLang="en-US" i="1" noProof="0" dirty="0">
                <a:latin typeface="Arial" charset="0"/>
                <a:cs typeface="Arial" charset="0"/>
              </a:rPr>
              <a:t>Partitions that can be closed</a:t>
            </a:r>
            <a:br>
              <a:rPr lang="en-US" altLang="en-US" i="1" noProof="0" dirty="0">
                <a:latin typeface="Arial" charset="0"/>
                <a:cs typeface="Arial" charset="0"/>
              </a:rPr>
            </a:br>
            <a:r>
              <a:rPr lang="en-US" altLang="en-US" i="1" noProof="0" dirty="0">
                <a:latin typeface="Arial" charset="0"/>
                <a:cs typeface="Arial" charset="0"/>
              </a:rPr>
              <a:t>preventing water from moving</a:t>
            </a:r>
            <a:br>
              <a:rPr lang="en-US" altLang="en-US" i="1" noProof="0" dirty="0">
                <a:latin typeface="Arial" charset="0"/>
                <a:cs typeface="Arial" charset="0"/>
              </a:rPr>
            </a:br>
            <a:r>
              <a:rPr lang="en-US" altLang="en-US" i="1" noProof="0" dirty="0">
                <a:latin typeface="Arial" charset="0"/>
                <a:cs typeface="Arial" charset="0"/>
              </a:rPr>
              <a:t>from one section to the next</a:t>
            </a:r>
          </a:p>
          <a:p>
            <a:pPr lvl="1"/>
            <a:r>
              <a:rPr lang="en-US" altLang="en-US" i="1" noProof="0" dirty="0">
                <a:latin typeface="Arial" charset="0"/>
                <a:cs typeface="Arial" charset="0"/>
              </a:rPr>
              <a:t>Damage containment</a:t>
            </a:r>
          </a:p>
          <a:p>
            <a:endParaRPr lang="en-US" altLang="en-US" i="1" noProof="0" dirty="0">
              <a:latin typeface="Arial" charset="0"/>
              <a:cs typeface="Arial" charset="0"/>
            </a:endParaRPr>
          </a:p>
          <a:p>
            <a:r>
              <a:rPr lang="en-US" altLang="en-US" i="1" noProof="0" dirty="0">
                <a:latin typeface="Arial" charset="0"/>
                <a:cs typeface="Arial" charset="0"/>
              </a:rPr>
              <a:t>Bulkheads: </a:t>
            </a:r>
            <a:r>
              <a:rPr lang="en-US" altLang="en-US" noProof="0" dirty="0">
                <a:latin typeface="Arial" charset="0"/>
                <a:cs typeface="Arial" charset="0"/>
              </a:rPr>
              <a:t>Partitioning a system so failures in one part does not lead to system failure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r>
              <a:rPr lang="en-US" altLang="en-US" noProof="0" dirty="0">
                <a:latin typeface="Arial" charset="0"/>
                <a:cs typeface="Arial" charset="0"/>
              </a:rPr>
              <a:t>Simplest (most common) form: </a:t>
            </a:r>
            <a:r>
              <a:rPr lang="en-US" altLang="en-US" b="1" noProof="0" dirty="0">
                <a:latin typeface="Arial" charset="0"/>
                <a:cs typeface="Arial" charset="0"/>
              </a:rPr>
              <a:t>Redundancy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Have two or more servers handling the load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979584-0EED-4447-A119-F2DC7D8468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91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52500"/>
            <a:ext cx="84582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Bulkheads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Mission-critical form: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Pool of servers/services reserved for critical use while the rest are available for non-critical use</a:t>
            </a:r>
          </a:p>
          <a:p>
            <a:r>
              <a:rPr lang="en-US" altLang="en-US" noProof="0" dirty="0">
                <a:latin typeface="Arial" charset="0"/>
                <a:cs typeface="Arial" charset="0"/>
              </a:rPr>
              <a:t>Example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Servers dedicated to airline check-in (critical)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Others serve flight status checking (non-critical)</a:t>
            </a: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r>
              <a:rPr lang="en-US" altLang="en-US" noProof="0" dirty="0">
                <a:latin typeface="Arial" charset="0"/>
                <a:cs typeface="Arial" charset="0"/>
              </a:rPr>
              <a:t>Liability (see next slide)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You now have two disjoint resource pools that are subject to </a:t>
            </a:r>
            <a:r>
              <a:rPr lang="en-US" altLang="en-US" i="1" noProof="0" dirty="0">
                <a:latin typeface="Arial" charset="0"/>
                <a:cs typeface="Arial" charset="0"/>
              </a:rPr>
              <a:t>unbalanced capacities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I.e. you need more reserved capacity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549A4-6977-471E-8A07-83DD7164ADC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20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Bulkheads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9F959-E921-448D-A64C-2AA501B065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89000"/>
            <a:ext cx="3657600" cy="443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49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52500"/>
            <a:ext cx="8686800" cy="1143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Steady State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noProof="0" dirty="0">
                <a:latin typeface="Arial" charset="0"/>
                <a:cs typeface="Arial" charset="0"/>
              </a:rPr>
              <a:t>Steady state: </a:t>
            </a:r>
            <a:r>
              <a:rPr lang="en-US" altLang="en-US" noProof="0" dirty="0">
                <a:latin typeface="Arial" charset="0"/>
                <a:cs typeface="Arial" charset="0"/>
              </a:rPr>
              <a:t>For every mechanism that accumulate resources, some other mechanism must recycle that resource.</a:t>
            </a:r>
          </a:p>
          <a:p>
            <a:r>
              <a:rPr lang="en-US" altLang="en-US" noProof="0" dirty="0">
                <a:latin typeface="Arial" charset="0"/>
                <a:cs typeface="Arial" charset="0"/>
              </a:rPr>
              <a:t>If not, accumulated resources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outgrow capacity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Log files, DB rows, caching, …</a:t>
            </a:r>
          </a:p>
          <a:p>
            <a:r>
              <a:rPr lang="en-US" altLang="en-US" noProof="0" dirty="0">
                <a:latin typeface="Arial" charset="0"/>
                <a:cs typeface="Arial" charset="0"/>
              </a:rPr>
              <a:t>If capacity is exceeded - bad things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happen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E45BC-D7C4-4D92-9D6C-BE0A7DD8ED0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5368" name="Picture 8" descr="http://www.wiley.com/college/moran/CL_0471465704_S/user/tutorials/tutorial4/page3/flowtank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516188"/>
            <a:ext cx="28575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881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Examples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MongoDB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Allocated disk in max 2GB chunks</a:t>
            </a:r>
          </a:p>
          <a:p>
            <a:pPr lvl="1"/>
            <a:endParaRPr lang="en-US" altLang="da-DK" noProof="0" dirty="0">
              <a:latin typeface="Arial" charset="0"/>
              <a:cs typeface="Arial" charset="0"/>
            </a:endParaRP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If it cannot it simply stops processing write requests, only processing read requests</a:t>
            </a:r>
          </a:p>
          <a:p>
            <a:pPr lvl="2"/>
            <a:r>
              <a:rPr lang="en-US" altLang="da-DK" noProof="0" dirty="0">
                <a:latin typeface="Arial" charset="0"/>
                <a:cs typeface="Arial" charset="0"/>
              </a:rPr>
              <a:t>Will not </a:t>
            </a:r>
            <a:r>
              <a:rPr lang="en-US" altLang="da-DK" noProof="0" dirty="0" err="1">
                <a:latin typeface="Arial" charset="0"/>
                <a:cs typeface="Arial" charset="0"/>
              </a:rPr>
              <a:t>reenable</a:t>
            </a:r>
            <a:r>
              <a:rPr lang="en-US" altLang="da-DK" noProof="0" dirty="0">
                <a:latin typeface="Arial" charset="0"/>
                <a:cs typeface="Arial" charset="0"/>
              </a:rPr>
              <a:t> write requests until after restart</a:t>
            </a:r>
          </a:p>
          <a:p>
            <a:pPr lvl="2"/>
            <a:r>
              <a:rPr lang="en-US" altLang="da-DK" noProof="0" dirty="0">
                <a:latin typeface="Arial" charset="0"/>
                <a:cs typeface="Arial" charset="0"/>
              </a:rPr>
              <a:t>(and data purge and compacting is a write request </a:t>
            </a:r>
            <a:r>
              <a:rPr lang="en-US" altLang="da-DK" noProof="0" dirty="0">
                <a:latin typeface="Arial" charset="0"/>
                <a:cs typeface="Arial" charset="0"/>
                <a:sym typeface="Wingdings" pitchFamily="2" charset="2"/>
              </a:rPr>
              <a:t>)</a:t>
            </a:r>
          </a:p>
          <a:p>
            <a:endParaRPr lang="en-US" altLang="da-DK" dirty="0"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altLang="da-DK" noProof="0" dirty="0">
                <a:latin typeface="Arial" charset="0"/>
                <a:cs typeface="Arial" charset="0"/>
                <a:sym typeface="Wingdings" pitchFamily="2" charset="2"/>
              </a:rPr>
              <a:t>Docker container logs are written to storage</a:t>
            </a:r>
          </a:p>
          <a:p>
            <a:pPr lvl="1"/>
            <a:r>
              <a:rPr lang="en-US" altLang="da-DK" dirty="0">
                <a:latin typeface="Arial" charset="0"/>
                <a:cs typeface="Arial" charset="0"/>
                <a:sym typeface="Wingdings" pitchFamily="2" charset="2"/>
              </a:rPr>
              <a:t>So if you never look at them, they just grow</a:t>
            </a:r>
            <a:endParaRPr lang="en-US" altLang="da-DK" noProof="0" dirty="0">
              <a:latin typeface="Arial" charset="0"/>
              <a:cs typeface="Arial" charset="0"/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F6DAB-5A2B-443E-AEBB-63821AC5F5E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9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824884"/>
            <a:ext cx="8534400" cy="8255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Steady State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Another potential definition</a:t>
            </a:r>
          </a:p>
          <a:p>
            <a:endParaRPr lang="en-US" altLang="da-DK" noProof="0" dirty="0">
              <a:latin typeface="Arial" charset="0"/>
              <a:cs typeface="Arial" charset="0"/>
            </a:endParaRPr>
          </a:p>
          <a:p>
            <a:r>
              <a:rPr lang="en-US" altLang="en-US" i="1" noProof="0" dirty="0">
                <a:latin typeface="Arial" charset="0"/>
                <a:cs typeface="Arial" charset="0"/>
              </a:rPr>
              <a:t>Steady state: </a:t>
            </a:r>
            <a:r>
              <a:rPr lang="en-US" altLang="en-US" noProof="0" dirty="0">
                <a:latin typeface="Arial" charset="0"/>
                <a:cs typeface="Arial" charset="0"/>
              </a:rPr>
              <a:t>A system should be able to run indefinitely without intervention</a:t>
            </a: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r>
              <a:rPr lang="en-US" altLang="en-US" noProof="0" dirty="0">
                <a:latin typeface="Arial" charset="0"/>
                <a:cs typeface="Arial" charset="0"/>
              </a:rPr>
              <a:t>Otherwise, you get used to </a:t>
            </a:r>
            <a:r>
              <a:rPr lang="en-US" altLang="en-US" i="1" noProof="0" dirty="0">
                <a:latin typeface="Arial" charset="0"/>
                <a:cs typeface="Arial" charset="0"/>
              </a:rPr>
              <a:t>fiddling</a:t>
            </a:r>
          </a:p>
          <a:p>
            <a:pPr lvl="1"/>
            <a:r>
              <a:rPr lang="en-US" altLang="en-US" i="1" noProof="0" dirty="0">
                <a:latin typeface="Arial" charset="0"/>
                <a:cs typeface="Arial" charset="0"/>
              </a:rPr>
              <a:t>Which leads to what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Nygard</a:t>
            </a:r>
            <a:r>
              <a:rPr lang="en-US" altLang="en-US" i="1" noProof="0" dirty="0">
                <a:latin typeface="Arial" charset="0"/>
                <a:cs typeface="Arial" charset="0"/>
              </a:rPr>
              <a:t> terms ”oh-no-second”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The split second when you realize you have hit the wrong key, shut down the wrong server, deleted the wrong DB table…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My personal fear </a:t>
            </a:r>
            <a:r>
              <a:rPr lang="en-US" altLang="en-US" dirty="0">
                <a:latin typeface="Arial" charset="0"/>
                <a:cs typeface="Arial" charset="0"/>
              </a:rPr>
              <a:t>was</a:t>
            </a:r>
            <a:r>
              <a:rPr lang="en-US" altLang="en-US" noProof="0" dirty="0">
                <a:latin typeface="Arial" charset="0"/>
                <a:cs typeface="Arial" charset="0"/>
              </a:rPr>
              <a:t> ”db.GFKRE003.drop()”</a:t>
            </a:r>
          </a:p>
          <a:p>
            <a:pPr lvl="3"/>
            <a:r>
              <a:rPr lang="en-US" altLang="da-DK" noProof="0" dirty="0">
                <a:latin typeface="Arial" charset="0"/>
                <a:cs typeface="Arial" charset="0"/>
              </a:rPr>
              <a:t>6TB of data from 4 years of data collection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24BB6-15A8-4760-ADC2-9B9B96F477F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4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 smtClean="0">
                <a:latin typeface="Arial" charset="0"/>
                <a:cs typeface="Arial" charset="0"/>
              </a:rPr>
              <a:t>Anti --- </a:t>
            </a:r>
            <a:r>
              <a:rPr lang="en-US" altLang="en-US" noProof="0" dirty="0" err="1" smtClean="0">
                <a:latin typeface="Arial" charset="0"/>
                <a:cs typeface="Arial" charset="0"/>
              </a:rPr>
              <a:t>Antipatterns</a:t>
            </a:r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Nygaard lists 14 antipatterns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Users, blocked threads, slow response, chain reactions, etc.</a:t>
            </a: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r>
              <a:rPr lang="en-US" altLang="en-US" noProof="0" dirty="0">
                <a:latin typeface="Arial" charset="0"/>
                <a:cs typeface="Arial" charset="0"/>
              </a:rPr>
              <a:t>So – how to combat these???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The </a:t>
            </a:r>
            <a:r>
              <a:rPr lang="en-US" altLang="en-US" i="1" noProof="0" dirty="0">
                <a:latin typeface="Arial" charset="0"/>
                <a:cs typeface="Arial" charset="0"/>
              </a:rPr>
              <a:t>Stability Patterns</a:t>
            </a:r>
            <a:r>
              <a:rPr lang="en-US" altLang="en-US" noProof="0" dirty="0">
                <a:latin typeface="Arial" charset="0"/>
                <a:cs typeface="Arial" charset="0"/>
              </a:rPr>
              <a:t> </a:t>
            </a:r>
          </a:p>
          <a:p>
            <a:pPr lvl="1"/>
            <a:endParaRPr lang="en-US" altLang="en-US" dirty="0">
              <a:latin typeface="Arial" charset="0"/>
              <a:cs typeface="Arial" charset="0"/>
            </a:endParaRP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(and the ‘Remember this’ section in each antipattern chapter, which mentions stability patterns that are not mentioned in this chapter, hmmm)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EB101-FDC3-49B7-BD81-21502146AE8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52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own Fiddling trick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linux</a:t>
            </a:r>
            <a:r>
              <a:rPr lang="en-US" dirty="0"/>
              <a:t> shell looks like … a </a:t>
            </a:r>
            <a:r>
              <a:rPr lang="en-US" dirty="0" err="1"/>
              <a:t>linux</a:t>
            </a:r>
            <a:r>
              <a:rPr lang="en-US" dirty="0"/>
              <a:t> shell</a:t>
            </a:r>
          </a:p>
          <a:p>
            <a:r>
              <a:rPr lang="en-US" dirty="0"/>
              <a:t>Make staging machines and production machines look </a:t>
            </a:r>
            <a:r>
              <a:rPr lang="en-US" b="1" dirty="0"/>
              <a:t>different!</a:t>
            </a:r>
          </a:p>
          <a:p>
            <a:pPr lvl="1"/>
            <a:r>
              <a:rPr lang="en-US" b="1" dirty="0"/>
              <a:t>Production machine</a:t>
            </a:r>
            <a:r>
              <a:rPr lang="en-US" dirty="0"/>
              <a:t> always</a:t>
            </a:r>
            <a:br>
              <a:rPr lang="en-US" dirty="0"/>
            </a:br>
            <a:r>
              <a:rPr lang="en-US" dirty="0"/>
              <a:t>have awful color choices!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 do not mistake one for the</a:t>
            </a:r>
            <a:br>
              <a:rPr lang="en-US" dirty="0"/>
            </a:br>
            <a:r>
              <a:rPr lang="en-US" dirty="0"/>
              <a:t>other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I hope…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43100"/>
            <a:ext cx="3810000" cy="300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481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Steady State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Data purging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Remove old data from the DB</a:t>
            </a:r>
          </a:p>
          <a:p>
            <a:pPr lvl="2"/>
            <a:r>
              <a:rPr lang="en-US" altLang="da-DK" noProof="0" dirty="0">
                <a:latin typeface="Arial" charset="0"/>
                <a:cs typeface="Arial" charset="0"/>
              </a:rPr>
              <a:t>Can be pretty tricky in RDB</a:t>
            </a:r>
          </a:p>
          <a:p>
            <a:pPr lvl="3"/>
            <a:r>
              <a:rPr lang="en-US" altLang="da-DK" noProof="0" dirty="0">
                <a:latin typeface="Arial" charset="0"/>
                <a:cs typeface="Arial" charset="0"/>
              </a:rPr>
              <a:t>Referential integrity, orphaned rows, …</a:t>
            </a:r>
          </a:p>
          <a:p>
            <a:pPr lvl="2"/>
            <a:r>
              <a:rPr lang="en-US" altLang="da-DK" noProof="0" dirty="0" smtClean="0">
                <a:latin typeface="Arial" charset="0"/>
                <a:cs typeface="Arial" charset="0"/>
              </a:rPr>
              <a:t>And perhaps even more so in NoSQL</a:t>
            </a:r>
            <a:endParaRPr lang="en-US" altLang="da-DK" noProof="0" dirty="0">
              <a:latin typeface="Arial" charset="0"/>
              <a:cs typeface="Arial" charset="0"/>
            </a:endParaRP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Log files</a:t>
            </a:r>
          </a:p>
          <a:p>
            <a:pPr lvl="2"/>
            <a:r>
              <a:rPr lang="en-US" altLang="da-DK" noProof="0" dirty="0">
                <a:latin typeface="Arial" charset="0"/>
                <a:cs typeface="Arial" charset="0"/>
              </a:rPr>
              <a:t>If not purged, you run out of disk space</a:t>
            </a:r>
          </a:p>
          <a:p>
            <a:pPr lvl="3"/>
            <a:r>
              <a:rPr lang="en-US" altLang="da-DK" noProof="0" dirty="0" err="1">
                <a:latin typeface="Arial" charset="0"/>
                <a:cs typeface="Arial" charset="0"/>
              </a:rPr>
              <a:t>Java.io.IOException</a:t>
            </a:r>
            <a:r>
              <a:rPr lang="en-US" altLang="da-DK" noProof="0" dirty="0">
                <a:latin typeface="Arial" charset="0"/>
                <a:cs typeface="Arial" charset="0"/>
              </a:rPr>
              <a:t>!</a:t>
            </a:r>
          </a:p>
          <a:p>
            <a:pPr lvl="3"/>
            <a:r>
              <a:rPr lang="en-US" altLang="da-DK" noProof="0" dirty="0">
                <a:latin typeface="Arial" charset="0"/>
                <a:cs typeface="Arial" charset="0"/>
              </a:rPr>
              <a:t>Dump a </a:t>
            </a:r>
            <a:r>
              <a:rPr lang="en-US" altLang="da-DK" noProof="0" dirty="0" err="1">
                <a:latin typeface="Arial" charset="0"/>
                <a:cs typeface="Arial" charset="0"/>
              </a:rPr>
              <a:t>stacktrace</a:t>
            </a:r>
            <a:r>
              <a:rPr lang="en-US" altLang="da-DK" noProof="0" dirty="0">
                <a:latin typeface="Arial" charset="0"/>
                <a:cs typeface="Arial" charset="0"/>
              </a:rPr>
              <a:t> in the face of the user </a:t>
            </a:r>
            <a:r>
              <a:rPr lang="en-US" altLang="da-DK" noProof="0" dirty="0">
                <a:latin typeface="Arial" charset="0"/>
                <a:cs typeface="Arial" charset="0"/>
                <a:sym typeface="Wingdings" pitchFamily="2" charset="2"/>
              </a:rPr>
              <a:t></a:t>
            </a:r>
          </a:p>
          <a:p>
            <a:pPr lvl="2"/>
            <a:r>
              <a:rPr lang="en-US" altLang="da-DK" noProof="0" dirty="0">
                <a:latin typeface="Arial" charset="0"/>
                <a:cs typeface="Arial" charset="0"/>
                <a:sym typeface="Wingdings" pitchFamily="2" charset="2"/>
              </a:rPr>
              <a:t>Review the Log4J </a:t>
            </a:r>
            <a:r>
              <a:rPr lang="en-US" altLang="da-DK" noProof="0" dirty="0" err="1">
                <a:latin typeface="Arial" charset="0"/>
                <a:cs typeface="Arial" charset="0"/>
                <a:sym typeface="Wingdings" pitchFamily="2" charset="2"/>
              </a:rPr>
              <a:t>RollingFileAppender</a:t>
            </a:r>
            <a:r>
              <a:rPr lang="en-US" altLang="da-DK" noProof="0" dirty="0">
                <a:latin typeface="Arial" charset="0"/>
                <a:cs typeface="Arial" charset="0"/>
                <a:sym typeface="Wingdings" pitchFamily="2" charset="2"/>
              </a:rPr>
              <a:t> for non Docker use</a:t>
            </a:r>
          </a:p>
          <a:p>
            <a:pPr lvl="2"/>
            <a:r>
              <a:rPr lang="en-US" altLang="da-DK" dirty="0">
                <a:latin typeface="Arial" charset="0"/>
                <a:cs typeface="Arial" charset="0"/>
                <a:sym typeface="Wingdings" pitchFamily="2" charset="2"/>
              </a:rPr>
              <a:t>For Docker, you write to </a:t>
            </a:r>
            <a:r>
              <a:rPr lang="en-US" altLang="da-DK" dirty="0" err="1">
                <a:latin typeface="Arial" charset="0"/>
                <a:cs typeface="Arial" charset="0"/>
                <a:sym typeface="Wingdings" pitchFamily="2" charset="2"/>
              </a:rPr>
              <a:t>StdOut</a:t>
            </a:r>
            <a:r>
              <a:rPr lang="en-US" altLang="da-DK" dirty="0">
                <a:latin typeface="Arial" charset="0"/>
                <a:cs typeface="Arial" charset="0"/>
                <a:sym typeface="Wingdings" pitchFamily="2" charset="2"/>
              </a:rPr>
              <a:t> which is stored </a:t>
            </a:r>
          </a:p>
          <a:p>
            <a:pPr lvl="3"/>
            <a:r>
              <a:rPr lang="en-US" altLang="da-DK" dirty="0">
                <a:latin typeface="Arial" charset="0"/>
                <a:cs typeface="Arial" charset="0"/>
                <a:sym typeface="Wingdings" pitchFamily="2" charset="2"/>
              </a:rPr>
              <a:t>Rewire to a logging system like ELK or </a:t>
            </a:r>
            <a:r>
              <a:rPr lang="en-US" altLang="da-DK" dirty="0" err="1">
                <a:latin typeface="Arial" charset="0"/>
                <a:cs typeface="Arial" charset="0"/>
                <a:sym typeface="Wingdings" pitchFamily="2" charset="2"/>
              </a:rPr>
              <a:t>Humio</a:t>
            </a:r>
            <a:r>
              <a:rPr lang="en-US" altLang="da-DK" dirty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altLang="da-DK" dirty="0" smtClean="0">
                <a:latin typeface="Arial" charset="0"/>
                <a:cs typeface="Arial" charset="0"/>
                <a:sym typeface="Wingdings" pitchFamily="2" charset="2"/>
              </a:rPr>
              <a:t>instead</a:t>
            </a:r>
          </a:p>
          <a:p>
            <a:pPr lvl="4"/>
            <a:r>
              <a:rPr lang="en-US" altLang="da-DK" noProof="0" dirty="0" smtClean="0">
                <a:latin typeface="Arial" charset="0"/>
                <a:cs typeface="Arial" charset="0"/>
                <a:sym typeface="Wingdings" pitchFamily="2" charset="2"/>
              </a:rPr>
              <a:t>Which then run out of disk space </a:t>
            </a:r>
            <a:endParaRPr lang="en-US" altLang="da-DK" noProof="0" dirty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7350C-F0E9-4525-9318-735F9FE5309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15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52500"/>
            <a:ext cx="8610600" cy="1270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Fail Fast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noProof="0" dirty="0">
                <a:latin typeface="Arial" charset="0"/>
                <a:cs typeface="Arial" charset="0"/>
              </a:rPr>
              <a:t>Fail fast: </a:t>
            </a:r>
            <a:r>
              <a:rPr lang="en-US" altLang="en-US" noProof="0" dirty="0">
                <a:latin typeface="Arial" charset="0"/>
                <a:cs typeface="Arial" charset="0"/>
              </a:rPr>
              <a:t>Check resource availability at the start of a transaction, and fail immediately in case any is not available.</a:t>
            </a:r>
          </a:p>
          <a:p>
            <a:endParaRPr lang="en-US" altLang="en-US" i="1" noProof="0" dirty="0">
              <a:latin typeface="Arial" charset="0"/>
              <a:cs typeface="Arial" charset="0"/>
            </a:endParaRPr>
          </a:p>
          <a:p>
            <a:r>
              <a:rPr lang="en-US" altLang="en-US" noProof="0" dirty="0">
                <a:latin typeface="Arial" charset="0"/>
                <a:cs typeface="Arial" charset="0"/>
              </a:rPr>
              <a:t>If not, you waste CPU and human time doing stuff that will eventually have to be </a:t>
            </a:r>
            <a:r>
              <a:rPr lang="en-US" altLang="en-US" noProof="0" dirty="0" smtClean="0">
                <a:latin typeface="Arial" charset="0"/>
                <a:cs typeface="Arial" charset="0"/>
              </a:rPr>
              <a:t>redone or undone</a:t>
            </a:r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r>
              <a:rPr lang="en-US" altLang="en-US" noProof="0" dirty="0">
                <a:latin typeface="Arial" charset="0"/>
                <a:cs typeface="Arial" charset="0"/>
              </a:rPr>
              <a:t>Cook’s: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mise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en</a:t>
            </a:r>
            <a:r>
              <a:rPr lang="en-US" altLang="en-US" i="1" noProof="0" dirty="0">
                <a:latin typeface="Arial" charset="0"/>
                <a:cs typeface="Arial" charset="0"/>
              </a:rPr>
              <a:t> place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Find all ingredients before starting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Or the fish will burn while to try to find the chili paste…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6BE36-AFA5-4C7C-BD62-351BEE3DD0D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17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Fail Fast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Part of fail fast is also to validate human entered values as best possible before proceeding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Typically values entered in web form or similar</a:t>
            </a:r>
          </a:p>
          <a:p>
            <a:pPr lvl="2"/>
            <a:r>
              <a:rPr lang="en-US" altLang="da-DK" noProof="0" dirty="0">
                <a:latin typeface="Arial" charset="0"/>
                <a:cs typeface="Arial" charset="0"/>
              </a:rPr>
              <a:t>Avoid connecting the DB and do a query only to find that one of the query parameters were null…</a:t>
            </a:r>
          </a:p>
          <a:p>
            <a:endParaRPr lang="en-US" altLang="da-DK" noProof="0" dirty="0">
              <a:latin typeface="Arial" charset="0"/>
              <a:cs typeface="Arial" charset="0"/>
            </a:endParaRPr>
          </a:p>
          <a:p>
            <a:r>
              <a:rPr lang="en-US" altLang="da-DK" noProof="0" dirty="0">
                <a:latin typeface="Arial" charset="0"/>
                <a:cs typeface="Arial" charset="0"/>
              </a:rPr>
              <a:t>Fail Fast is a way to combat </a:t>
            </a:r>
            <a:r>
              <a:rPr lang="en-US" altLang="da-DK" i="1" noProof="0" dirty="0">
                <a:latin typeface="Arial" charset="0"/>
                <a:cs typeface="Arial" charset="0"/>
              </a:rPr>
              <a:t>slow response</a:t>
            </a:r>
            <a:r>
              <a:rPr lang="en-US" altLang="da-DK" noProof="0" dirty="0">
                <a:latin typeface="Arial" charset="0"/>
                <a:cs typeface="Arial" charset="0"/>
              </a:rPr>
              <a:t> </a:t>
            </a:r>
          </a:p>
          <a:p>
            <a:r>
              <a:rPr lang="en-US" altLang="da-DK" dirty="0">
                <a:latin typeface="Arial" charset="0"/>
                <a:cs typeface="Arial" charset="0"/>
              </a:rPr>
              <a:t>Example: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CPF system will fail immediately if a key is not found in file.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130D6-7FF4-456E-AA7A-2E0415EFC33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2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330B4D-A920-4AAA-A65B-529DF9513C17}"/>
              </a:ext>
            </a:extLst>
          </p:cNvPr>
          <p:cNvSpPr/>
          <p:nvPr/>
        </p:nvSpPr>
        <p:spPr>
          <a:xfrm>
            <a:off x="228600" y="974120"/>
            <a:ext cx="8610600" cy="11975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84F44-B46F-4210-90F1-A4AA0B72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it Crash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06A5B-10C5-4C0A-BFBE-3BC2C9E67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Let it Crash:</a:t>
            </a:r>
            <a:r>
              <a:rPr lang="en-US" dirty="0"/>
              <a:t> Create system-level stability, by sacrificing service-level(*) stability. The cleanest state your program has, is right after startup.</a:t>
            </a:r>
          </a:p>
          <a:p>
            <a:pPr lvl="1"/>
            <a:r>
              <a:rPr lang="en-US" dirty="0"/>
              <a:t>Nygard writes ‘component-level’, but guess that is synonym with our ‘services’.</a:t>
            </a:r>
          </a:p>
          <a:p>
            <a:r>
              <a:rPr lang="en-US" dirty="0"/>
              <a:t>Require</a:t>
            </a:r>
          </a:p>
          <a:p>
            <a:pPr lvl="1"/>
            <a:r>
              <a:rPr lang="en-US" dirty="0"/>
              <a:t>Limited granularity: isolate the crash to the service</a:t>
            </a:r>
          </a:p>
          <a:p>
            <a:pPr lvl="2"/>
            <a:r>
              <a:rPr lang="en-US" dirty="0"/>
              <a:t>Avoid cascading failures</a:t>
            </a:r>
          </a:p>
          <a:p>
            <a:pPr lvl="1"/>
            <a:r>
              <a:rPr lang="en-US" dirty="0"/>
              <a:t>Fast replacement: Only ‘let it crash’ if restarts are quick</a:t>
            </a:r>
          </a:p>
          <a:p>
            <a:pPr lvl="1"/>
            <a:r>
              <a:rPr lang="en-US" dirty="0"/>
              <a:t>Supervision: Don’t do local restarts, monitor on higher level</a:t>
            </a:r>
          </a:p>
          <a:p>
            <a:pPr lvl="1"/>
            <a:r>
              <a:rPr lang="en-US" dirty="0"/>
              <a:t>Reintegration: Consider how ‘back to work’ is orchestrated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58DDD-B649-4872-9512-C41F6143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40833-54EA-4241-8FCE-8F45177A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68322-E9F7-4B4C-B827-9A5188F1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3C3308-1826-43DE-9C9F-978EA688337A}"/>
              </a:ext>
            </a:extLst>
          </p:cNvPr>
          <p:cNvSpPr/>
          <p:nvPr/>
        </p:nvSpPr>
        <p:spPr>
          <a:xfrm>
            <a:off x="4495800" y="2628900"/>
            <a:ext cx="4343400" cy="381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Inspired by the Erlang programming language</a:t>
            </a:r>
          </a:p>
        </p:txBody>
      </p:sp>
    </p:spTree>
    <p:extLst>
      <p:ext uri="{BB962C8B-B14F-4D97-AF65-F5344CB8AC3E}">
        <p14:creationId xmlns:p14="http://schemas.microsoft.com/office/powerpoint/2010/main" val="3882091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95B37-9D21-4B63-BAE5-6CDAE1241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it Crash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2F2D5-FF0C-4FBA-AB6D-96C76C14D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return to HEALTHCHECK in </a:t>
            </a:r>
            <a:r>
              <a:rPr lang="en-US" dirty="0" err="1"/>
              <a:t>Dockerfiles</a:t>
            </a:r>
            <a:r>
              <a:rPr lang="en-US" dirty="0"/>
              <a:t> and compose-files.</a:t>
            </a:r>
          </a:p>
          <a:p>
            <a:endParaRPr lang="en-US" dirty="0"/>
          </a:p>
          <a:p>
            <a:r>
              <a:rPr lang="en-US" dirty="0"/>
              <a:t>Allows</a:t>
            </a:r>
          </a:p>
          <a:p>
            <a:pPr lvl="1"/>
            <a:r>
              <a:rPr lang="en-US" dirty="0"/>
              <a:t>Granularity is the container</a:t>
            </a:r>
          </a:p>
          <a:p>
            <a:pPr lvl="1"/>
            <a:r>
              <a:rPr lang="en-US" dirty="0"/>
              <a:t>Restart by the swarm (restart time is within the ~seconds)</a:t>
            </a:r>
          </a:p>
          <a:p>
            <a:pPr lvl="1"/>
            <a:r>
              <a:rPr lang="en-US" dirty="0"/>
              <a:t>Simple supervision and reintegration is</a:t>
            </a:r>
            <a:br>
              <a:rPr lang="en-US" dirty="0"/>
            </a:br>
            <a:r>
              <a:rPr lang="en-US" dirty="0"/>
              <a:t>built-in in the swarm’s stack</a:t>
            </a:r>
          </a:p>
          <a:p>
            <a:pPr lvl="2"/>
            <a:r>
              <a:rPr lang="en-US" dirty="0"/>
              <a:t>Restart-policy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CB344-A6E9-444A-818A-99E8178F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A83C1-1F5D-4D31-94BB-9B1834753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243D7-506F-4387-B28B-D8EEB161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291E3-B09F-4FB9-BF0D-56A77B4C4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411009"/>
            <a:ext cx="2371725" cy="1885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262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02040"/>
            <a:ext cx="8610600" cy="14605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Handshaking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noProof="0" dirty="0">
                <a:latin typeface="Arial" charset="0"/>
                <a:cs typeface="Arial" charset="0"/>
              </a:rPr>
              <a:t>Handshaking: </a:t>
            </a:r>
            <a:r>
              <a:rPr lang="en-US" altLang="en-US" noProof="0" dirty="0">
                <a:latin typeface="Arial" charset="0"/>
                <a:cs typeface="Arial" charset="0"/>
              </a:rPr>
              <a:t>Allows a client to assess whether a server has the capacity to answer a request, essentially providing the server the ability to tell the client to ”back off”</a:t>
            </a:r>
          </a:p>
          <a:p>
            <a:r>
              <a:rPr lang="en-US" altLang="en-US" noProof="0" dirty="0">
                <a:latin typeface="Arial" charset="0"/>
                <a:cs typeface="Arial" charset="0"/>
              </a:rPr>
              <a:t>Compare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Ping-echo and Heartbeat tactics</a:t>
            </a:r>
          </a:p>
          <a:p>
            <a:r>
              <a:rPr lang="en-US" altLang="en-US" noProof="0" dirty="0">
                <a:latin typeface="Arial" charset="0"/>
                <a:cs typeface="Arial" charset="0"/>
              </a:rPr>
              <a:t>Actually not implemented in most modern protocols, like HTTP, RMI, etc.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You will probably have to implement it yourself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Watch out for doubling the traffic: 	‘can I do (1), then I do (2)’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Any HTTP call is expensive…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CDFC3-BD8B-4FA2-AC91-B48CEBA10D4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49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52500"/>
            <a:ext cx="8534400" cy="8382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Test Harness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noProof="0" dirty="0">
                <a:latin typeface="Arial" charset="0"/>
                <a:cs typeface="Arial" charset="0"/>
              </a:rPr>
              <a:t>Test Harness:</a:t>
            </a:r>
            <a:r>
              <a:rPr lang="en-US" altLang="en-US" noProof="0" dirty="0">
                <a:latin typeface="Arial" charset="0"/>
                <a:cs typeface="Arial" charset="0"/>
              </a:rPr>
              <a:t> A substitute for the remote end of an integration point that produce out-of-spec failures</a:t>
            </a:r>
          </a:p>
          <a:p>
            <a:pPr lvl="1"/>
            <a:endParaRPr lang="en-US" altLang="en-US" noProof="0" dirty="0">
              <a:latin typeface="Arial" charset="0"/>
              <a:cs typeface="Arial" charset="0"/>
            </a:endParaRP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Like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Refuse connection, accept and then die, packet loss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Slow </a:t>
            </a:r>
            <a:r>
              <a:rPr lang="en-US" altLang="en-US" noProof="0" dirty="0" smtClean="0">
                <a:latin typeface="Arial" charset="0"/>
                <a:cs typeface="Arial" charset="0"/>
              </a:rPr>
              <a:t>responses</a:t>
            </a:r>
            <a:r>
              <a:rPr lang="en-US" altLang="en-US" noProof="0" dirty="0">
                <a:latin typeface="Arial" charset="0"/>
                <a:cs typeface="Arial" charset="0"/>
              </a:rPr>
              <a:t>, garbage responses, protocol errors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Send one byte every 30 </a:t>
            </a:r>
            <a:r>
              <a:rPr lang="en-US" altLang="en-US" noProof="0" dirty="0" smtClean="0">
                <a:latin typeface="Arial" charset="0"/>
                <a:cs typeface="Arial" charset="0"/>
              </a:rPr>
              <a:t>seconds (DOS attack), </a:t>
            </a:r>
            <a:r>
              <a:rPr lang="en-US" altLang="en-US" noProof="0" dirty="0">
                <a:latin typeface="Arial" charset="0"/>
                <a:cs typeface="Arial" charset="0"/>
              </a:rPr>
              <a:t>send Megabyte long replies instead of Kilobyte long replies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Send HTML instead of XML, refuse all authentication credentials,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78388-8179-4B7C-8BB3-B4D183569E6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11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Test Harness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Da: </a:t>
            </a:r>
            <a:r>
              <a:rPr lang="en-US" altLang="en-US" noProof="0" dirty="0" err="1">
                <a:latin typeface="Arial" charset="0"/>
                <a:cs typeface="Arial" charset="0"/>
              </a:rPr>
              <a:t>Seletøj</a:t>
            </a:r>
            <a:endParaRPr lang="en-US" altLang="en-US" noProof="0" dirty="0">
              <a:latin typeface="Arial" charset="0"/>
              <a:cs typeface="Arial" charset="0"/>
            </a:endParaRPr>
          </a:p>
          <a:p>
            <a:r>
              <a:rPr lang="en-US" altLang="en-US" i="1" noProof="0" dirty="0">
                <a:latin typeface="Arial" charset="0"/>
                <a:cs typeface="Arial" charset="0"/>
              </a:rPr>
              <a:t>Integrations test:</a:t>
            </a:r>
            <a:r>
              <a:rPr lang="en-US" altLang="en-US" noProof="0" dirty="0">
                <a:latin typeface="Arial" charset="0"/>
                <a:cs typeface="Arial" charset="0"/>
              </a:rPr>
              <a:t> Testing that the parts are working together to identify integration failures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Obviously closely related to integration points and the large set of stability </a:t>
            </a:r>
            <a:r>
              <a:rPr lang="en-US" altLang="en-US" noProof="0" dirty="0" err="1">
                <a:latin typeface="Arial" charset="0"/>
                <a:cs typeface="Arial" charset="0"/>
              </a:rPr>
              <a:t>antipatterns</a:t>
            </a:r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 smtClean="0">
              <a:latin typeface="Arial" charset="0"/>
              <a:cs typeface="Arial" charset="0"/>
            </a:endParaRPr>
          </a:p>
          <a:p>
            <a:r>
              <a:rPr lang="en-US" altLang="en-US" noProof="0" dirty="0" err="1" smtClean="0">
                <a:latin typeface="Arial" charset="0"/>
                <a:cs typeface="Arial" charset="0"/>
              </a:rPr>
              <a:t>Nygard</a:t>
            </a:r>
            <a:r>
              <a:rPr lang="en-US" altLang="en-US" noProof="0" dirty="0">
                <a:latin typeface="Arial" charset="0"/>
                <a:cs typeface="Arial" charset="0"/>
              </a:rPr>
              <a:t>: No – it is not strong enough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Integration tests test within-spec failure modes…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Operations excel in </a:t>
            </a:r>
            <a:r>
              <a:rPr lang="en-US" altLang="en-US" b="1" i="1" noProof="0" dirty="0">
                <a:latin typeface="Arial" charset="0"/>
                <a:cs typeface="Arial" charset="0"/>
              </a:rPr>
              <a:t>out-of-spec failure modes </a:t>
            </a:r>
            <a:r>
              <a:rPr lang="en-US" altLang="en-US" noProof="0" dirty="0">
                <a:latin typeface="Arial" charset="0"/>
                <a:cs typeface="Arial" charset="0"/>
              </a:rPr>
              <a:t>!!!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You do not get an error code from the remote server, it simply does not reply, or provide </a:t>
            </a:r>
            <a:r>
              <a:rPr lang="en-US" altLang="en-US" i="1" noProof="0" dirty="0">
                <a:latin typeface="Arial" charset="0"/>
                <a:cs typeface="Arial" charset="0"/>
              </a:rPr>
              <a:t>slow response</a:t>
            </a:r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B3F0D-CFEA-4DD6-BE61-27F5C903F99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48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429000"/>
            <a:ext cx="8534400" cy="1524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Decoupling Middleware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r>
              <a:rPr lang="en-US" altLang="en-US" noProof="0" dirty="0">
                <a:latin typeface="Arial" charset="0"/>
                <a:cs typeface="Arial" charset="0"/>
              </a:rPr>
              <a:t>Middleware decisions effect the implementation cost of systems significantly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Learn many architectural styles to ensure you pick the right </a:t>
            </a:r>
            <a:r>
              <a:rPr lang="en-US" altLang="en-US" noProof="0" dirty="0" smtClean="0">
                <a:latin typeface="Arial" charset="0"/>
                <a:cs typeface="Arial" charset="0"/>
              </a:rPr>
              <a:t>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6D5B8-49C6-4D2C-9A23-D9959E57D41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52500"/>
            <a:ext cx="52959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39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A07F8-0068-4624-9C35-F7B9E60D8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Note: Figure from</a:t>
            </a:r>
            <a:br>
              <a:rPr lang="da-DK" dirty="0"/>
            </a:br>
            <a:r>
              <a:rPr lang="da-DK" i="1" dirty="0"/>
              <a:t>first edition!</a:t>
            </a:r>
          </a:p>
          <a:p>
            <a:endParaRPr lang="da-DK" i="1" dirty="0"/>
          </a:p>
          <a:p>
            <a:r>
              <a:rPr lang="da-DK" dirty="0"/>
              <a:t>Missing in 2nd Ed,</a:t>
            </a:r>
            <a:br>
              <a:rPr lang="da-DK" dirty="0"/>
            </a:br>
            <a:r>
              <a:rPr lang="da-DK" dirty="0"/>
              <a:t>and a bit different</a:t>
            </a:r>
            <a:br>
              <a:rPr lang="da-DK" dirty="0"/>
            </a:br>
            <a:r>
              <a:rPr lang="da-DK" dirty="0"/>
              <a:t>pattern set</a:t>
            </a:r>
          </a:p>
          <a:p>
            <a:endParaRPr lang="da-DK" dirty="0"/>
          </a:p>
          <a:p>
            <a:r>
              <a:rPr lang="da-DK" dirty="0"/>
              <a:t>But – nevertheless…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A3FA4-BBC6-49B0-8FAB-FC475BBE8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729"/>
            <a:ext cx="4293838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947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4505BB-7DC8-4A6F-8480-35E469A54B92}"/>
              </a:ext>
            </a:extLst>
          </p:cNvPr>
          <p:cNvSpPr/>
          <p:nvPr/>
        </p:nvSpPr>
        <p:spPr>
          <a:xfrm>
            <a:off x="304800" y="2164720"/>
            <a:ext cx="8534400" cy="3879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5FEBF-B63F-489F-B1ED-10183767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Shed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8639B-6B52-4EF5-98B7-912C272EF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world can always create more load than you can handle…</a:t>
            </a:r>
          </a:p>
          <a:p>
            <a:pPr lvl="1"/>
            <a:r>
              <a:rPr lang="en-US" dirty="0"/>
              <a:t>There is no difference between ‘really, really slow’ and ‘down’.</a:t>
            </a:r>
          </a:p>
          <a:p>
            <a:r>
              <a:rPr lang="en-US" i="1" dirty="0"/>
              <a:t>Shed load:</a:t>
            </a:r>
            <a:r>
              <a:rPr lang="en-US" dirty="0"/>
              <a:t> Refuse new requests, if load gets too high.</a:t>
            </a:r>
          </a:p>
          <a:p>
            <a:pPr lvl="1"/>
            <a:r>
              <a:rPr lang="en-US" dirty="0"/>
              <a:t>Similar to ‘fail fast’ but you do not fail on service-level but on request-level</a:t>
            </a:r>
          </a:p>
          <a:p>
            <a:pPr lvl="2"/>
            <a:r>
              <a:rPr lang="en-US" dirty="0"/>
              <a:t>Not ‘time out exception’ but ‘503 service unavailable’</a:t>
            </a:r>
          </a:p>
          <a:p>
            <a:pPr lvl="1"/>
            <a:r>
              <a:rPr lang="en-US" dirty="0"/>
              <a:t>Guard calls to shed-loading services with circuit breakers or timeouts or …</a:t>
            </a:r>
          </a:p>
          <a:p>
            <a:pPr lvl="1"/>
            <a:r>
              <a:rPr lang="en-US" dirty="0"/>
              <a:t>Meaning of ‘Too high’? </a:t>
            </a:r>
            <a:endParaRPr lang="en-US" dirty="0" smtClean="0"/>
          </a:p>
          <a:p>
            <a:pPr lvl="2"/>
            <a:r>
              <a:rPr lang="en-US" dirty="0" smtClean="0"/>
              <a:t>Monitor </a:t>
            </a:r>
            <a:r>
              <a:rPr lang="en-US" dirty="0"/>
              <a:t>own SLA to determine the tripping point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62664-7E7E-459A-A0E9-5B881D3E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407F5-09FA-4352-BD29-BA4E7787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077AB-96F2-4158-B2E4-B74EA88F0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145705-3FD6-4683-9546-E936C3FD153C}"/>
              </a:ext>
            </a:extLst>
          </p:cNvPr>
          <p:cNvSpPr/>
          <p:nvPr/>
        </p:nvSpPr>
        <p:spPr>
          <a:xfrm>
            <a:off x="4800600" y="4965700"/>
            <a:ext cx="3657600" cy="304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Shed = </a:t>
            </a:r>
            <a:r>
              <a:rPr lang="en-US" dirty="0" err="1"/>
              <a:t>skille</a:t>
            </a:r>
            <a:r>
              <a:rPr lang="en-US" dirty="0"/>
              <a:t> sig </a:t>
            </a:r>
            <a:r>
              <a:rPr lang="en-US" dirty="0" err="1"/>
              <a:t>af</a:t>
            </a:r>
            <a:r>
              <a:rPr lang="en-US" dirty="0"/>
              <a:t> med</a:t>
            </a:r>
          </a:p>
        </p:txBody>
      </p:sp>
    </p:spTree>
    <p:extLst>
      <p:ext uri="{BB962C8B-B14F-4D97-AF65-F5344CB8AC3E}">
        <p14:creationId xmlns:p14="http://schemas.microsoft.com/office/powerpoint/2010/main" val="3109201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D534C-C149-469E-A46D-609FF5866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Shed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F472-2F3E-4451-AB70-BAAD6955B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 in the Queue Theory stuff…</a:t>
            </a:r>
          </a:p>
          <a:p>
            <a:pPr lvl="1"/>
            <a:r>
              <a:rPr lang="en-US" dirty="0"/>
              <a:t>Systems with ‘randomly timed requests’ will follow this distribution as the workload increase – response times increase exponentially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Shed load when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you hit the upper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parts of the ‘knee’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535D9-909B-48DF-BA9B-7A15EF998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4C570-2895-48ED-A467-E20AE219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38F46-A837-4CAE-8467-86EB4B045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0D65009-7E57-4C46-B673-3D969CE65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"/>
          <a:stretch>
            <a:fillRect/>
          </a:stretch>
        </p:blipFill>
        <p:spPr bwMode="auto">
          <a:xfrm>
            <a:off x="3563938" y="2513277"/>
            <a:ext cx="5256212" cy="247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806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CD038-E258-4FE6-A930-43E105AD7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Back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2BD17-A7A7-48BA-A470-23518F2EE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52500"/>
            <a:ext cx="8458200" cy="4318000"/>
          </a:xfrm>
        </p:spPr>
        <p:txBody>
          <a:bodyPr/>
          <a:lstStyle/>
          <a:p>
            <a:r>
              <a:rPr lang="en-US" i="1" dirty="0"/>
              <a:t>Every performance problem starts with a queue backing up somewhere…</a:t>
            </a:r>
          </a:p>
          <a:p>
            <a:pPr lvl="1"/>
            <a:r>
              <a:rPr lang="en-US" dirty="0"/>
              <a:t>Little’s law: L = lambda x R</a:t>
            </a:r>
          </a:p>
          <a:p>
            <a:pPr lvl="2"/>
            <a:r>
              <a:rPr lang="en-US" dirty="0"/>
              <a:t>L = number of requests in queue		(Think </a:t>
            </a:r>
            <a:r>
              <a:rPr lang="en-US" dirty="0" err="1"/>
              <a:t>Føtex</a:t>
            </a:r>
            <a:r>
              <a:rPr lang="en-US" dirty="0"/>
              <a:t> </a:t>
            </a:r>
            <a:r>
              <a:rPr lang="en-US" dirty="0" err="1"/>
              <a:t>kasse</a:t>
            </a:r>
            <a:r>
              <a:rPr lang="en-US" dirty="0"/>
              <a:t> queue)</a:t>
            </a:r>
          </a:p>
          <a:p>
            <a:pPr lvl="2"/>
            <a:r>
              <a:rPr lang="en-US" dirty="0"/>
              <a:t>R = response time of request		(Think ‘time until I leave’)</a:t>
            </a:r>
          </a:p>
          <a:p>
            <a:pPr lvl="3"/>
            <a:r>
              <a:rPr lang="en-US" dirty="0"/>
              <a:t>R = W + S, wait time + service time	(in line + getting served)</a:t>
            </a:r>
          </a:p>
          <a:p>
            <a:pPr lvl="2"/>
            <a:r>
              <a:rPr lang="en-US" dirty="0"/>
              <a:t>lambda = arrival rate			(arrival per sec, of custom.)</a:t>
            </a:r>
          </a:p>
          <a:p>
            <a:pPr lvl="1"/>
            <a:r>
              <a:rPr lang="en-US" dirty="0"/>
              <a:t>So</a:t>
            </a:r>
          </a:p>
          <a:p>
            <a:pPr lvl="2"/>
            <a:r>
              <a:rPr lang="en-US" dirty="0"/>
              <a:t>lambda is constant	(influx of requests from the world)</a:t>
            </a:r>
          </a:p>
          <a:p>
            <a:pPr lvl="2"/>
            <a:r>
              <a:rPr lang="en-US" dirty="0"/>
              <a:t>If response time gets longer… (S large (</a:t>
            </a:r>
            <a:r>
              <a:rPr lang="en-US" dirty="0" err="1"/>
              <a:t>dankortterminal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stykker</a:t>
            </a:r>
            <a:r>
              <a:rPr lang="en-US" dirty="0"/>
              <a:t>)’)</a:t>
            </a:r>
          </a:p>
          <a:p>
            <a:pPr lvl="2"/>
            <a:r>
              <a:rPr lang="en-US" dirty="0"/>
              <a:t>… then more requests in queue</a:t>
            </a:r>
          </a:p>
          <a:p>
            <a:pPr lvl="2"/>
            <a:r>
              <a:rPr lang="en-US" dirty="0"/>
              <a:t>… and then queue eats all memory =&gt; crash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8613-1924-4482-B8C2-CD01EDBF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BE042-C337-4F78-8B72-BEED3688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9DC82-4B4F-42EB-B165-3C8BCC0A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149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5EC48-6C1C-4FE3-920F-0D6D878A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Back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67518-FD18-409D-9500-41A4100F1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</a:t>
            </a:r>
          </a:p>
          <a:p>
            <a:pPr lvl="1"/>
            <a:r>
              <a:rPr lang="en-US" dirty="0"/>
              <a:t>… we do not want </a:t>
            </a:r>
            <a:r>
              <a:rPr lang="en-US" i="1" dirty="0"/>
              <a:t>unbounded queues!</a:t>
            </a:r>
            <a:endParaRPr lang="en-US" dirty="0"/>
          </a:p>
          <a:p>
            <a:r>
              <a:rPr lang="en-US" dirty="0"/>
              <a:t>Bounded queue, what to do with ‘out of space’?</a:t>
            </a:r>
          </a:p>
          <a:p>
            <a:pPr lvl="1"/>
            <a:r>
              <a:rPr lang="en-US" dirty="0"/>
              <a:t>Pretend to accept new item, but actually drop it</a:t>
            </a:r>
          </a:p>
          <a:p>
            <a:pPr lvl="1"/>
            <a:r>
              <a:rPr lang="en-US" dirty="0"/>
              <a:t>Accept new item, drop something else</a:t>
            </a:r>
          </a:p>
          <a:p>
            <a:pPr lvl="1"/>
            <a:r>
              <a:rPr lang="en-US" dirty="0"/>
              <a:t>Refuse the item ( = shed load)</a:t>
            </a:r>
          </a:p>
          <a:p>
            <a:pPr lvl="1"/>
            <a:r>
              <a:rPr lang="en-US" dirty="0"/>
              <a:t>Block request (producer) until there is room in queue</a:t>
            </a:r>
          </a:p>
          <a:p>
            <a:r>
              <a:rPr lang="en-US" dirty="0"/>
              <a:t>Dropping options</a:t>
            </a:r>
          </a:p>
          <a:p>
            <a:pPr lvl="1"/>
            <a:r>
              <a:rPr lang="en-US" dirty="0"/>
              <a:t>In many real-time systems, only latest reading is interesting</a:t>
            </a:r>
          </a:p>
          <a:p>
            <a:pPr lvl="2"/>
            <a:r>
              <a:rPr lang="en-US" dirty="0"/>
              <a:t>Aircraft flight control – who gives a damn about that angle the rudder was in 30 seconds ago – more interesting what is </a:t>
            </a:r>
            <a:r>
              <a:rPr lang="en-US" i="1" dirty="0"/>
              <a:t>now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EC928-769F-4A1D-9051-3D593165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299E4-FD75-4108-A840-C568997A6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4F32D-6B60-4CA4-805E-CF5E5A91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27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B0318F-5D24-4E06-9E1B-CD79863F7A5A}"/>
              </a:ext>
            </a:extLst>
          </p:cNvPr>
          <p:cNvSpPr/>
          <p:nvPr/>
        </p:nvSpPr>
        <p:spPr>
          <a:xfrm>
            <a:off x="304800" y="2324100"/>
            <a:ext cx="8534400" cy="12261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A9E83B-89FC-452D-AB82-0CF650E8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Back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C4230-A308-467A-AA6E-917B96F7F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producer option</a:t>
            </a:r>
          </a:p>
          <a:p>
            <a:pPr lvl="1"/>
            <a:r>
              <a:rPr lang="en-US" dirty="0"/>
              <a:t>Introduces ‘flow control’, applying ‘back pressure’ upstream</a:t>
            </a:r>
          </a:p>
          <a:p>
            <a:pPr lvl="2"/>
            <a:r>
              <a:rPr lang="en-US" dirty="0"/>
              <a:t>(probably) propagates all the way back to the client, who will be throttled down until queue releases…</a:t>
            </a:r>
          </a:p>
          <a:p>
            <a:r>
              <a:rPr lang="en-US" i="1" dirty="0"/>
              <a:t>Create Back Pressure: </a:t>
            </a:r>
            <a:r>
              <a:rPr lang="en-US" dirty="0"/>
              <a:t>Use finite queues and block producers if queue overflows, to slow down instead of crashing </a:t>
            </a:r>
            <a:r>
              <a:rPr lang="en-US" sz="1400" dirty="0"/>
              <a:t>[Own definition]</a:t>
            </a:r>
          </a:p>
          <a:p>
            <a:pPr lvl="1"/>
            <a:r>
              <a:rPr lang="en-US" dirty="0"/>
              <a:t>Alternative to ‘shed load’</a:t>
            </a:r>
          </a:p>
          <a:p>
            <a:pPr lvl="1"/>
            <a:r>
              <a:rPr lang="en-US" dirty="0"/>
              <a:t>May lead to ‘blocked threads’ obviously</a:t>
            </a:r>
          </a:p>
          <a:p>
            <a:pPr lvl="2"/>
            <a:r>
              <a:rPr lang="en-US" dirty="0"/>
              <a:t>Are we crashed or just extremely slow?</a:t>
            </a:r>
          </a:p>
          <a:p>
            <a:pPr lvl="1"/>
            <a:r>
              <a:rPr lang="en-US" dirty="0"/>
              <a:t>Only use ‘within system boundaries’</a:t>
            </a:r>
          </a:p>
          <a:p>
            <a:pPr lvl="2"/>
            <a:r>
              <a:rPr lang="en-US" dirty="0"/>
              <a:t>Use ‘shed load’ across system boundaries instead, like open internet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00BE7-C993-47C5-8062-2DB9D5C88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CBFA1-280D-4EC5-8D0F-829D258F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5FCB2-39C2-43B3-8BCE-5C9E36A5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A93A74-7B3B-42E7-9630-A284DF1E331F}"/>
              </a:ext>
            </a:extLst>
          </p:cNvPr>
          <p:cNvSpPr/>
          <p:nvPr/>
        </p:nvSpPr>
        <p:spPr>
          <a:xfrm>
            <a:off x="1143000" y="4610100"/>
            <a:ext cx="4267200" cy="31178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64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F1C6-52C5-4A0A-9748-34C7106E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9A502-FBD0-4490-89E2-AC41F4425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Lyon airport load test</a:t>
            </a:r>
          </a:p>
          <a:p>
            <a:pPr lvl="1"/>
            <a:r>
              <a:rPr lang="en-US" dirty="0"/>
              <a:t>MongoDB was slow,</a:t>
            </a:r>
            <a:br>
              <a:rPr lang="en-US" dirty="0"/>
            </a:br>
            <a:r>
              <a:rPr lang="en-US" dirty="0"/>
              <a:t>so node memory </a:t>
            </a:r>
            <a:br>
              <a:rPr lang="en-US" dirty="0"/>
            </a:br>
            <a:r>
              <a:rPr lang="en-US" dirty="0"/>
              <a:t>exhausted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I set the ‘prefetch’ to 1!</a:t>
            </a:r>
          </a:p>
          <a:p>
            <a:pPr lvl="2"/>
            <a:r>
              <a:rPr lang="en-US" dirty="0"/>
              <a:t>Now Java connector</a:t>
            </a:r>
            <a:br>
              <a:rPr lang="en-US" dirty="0"/>
            </a:br>
            <a:r>
              <a:rPr lang="en-US" dirty="0"/>
              <a:t>does not fetch next</a:t>
            </a:r>
            <a:br>
              <a:rPr lang="en-US" dirty="0"/>
            </a:br>
            <a:r>
              <a:rPr lang="en-US" dirty="0"/>
              <a:t>until MongoDB has stored it (acknowledge message)</a:t>
            </a:r>
          </a:p>
          <a:p>
            <a:pPr lvl="2"/>
            <a:r>
              <a:rPr lang="en-US" dirty="0"/>
              <a:t>Thus, the RabbitMQ itself acts as Queue, rather than the consuming node’s heap acting as queue!</a:t>
            </a:r>
          </a:p>
          <a:p>
            <a:pPr lvl="2"/>
            <a:r>
              <a:rPr lang="en-US" dirty="0"/>
              <a:t>Thus </a:t>
            </a:r>
            <a:r>
              <a:rPr lang="en-US" i="1" dirty="0"/>
              <a:t>applying back pressure upstream until I hit a service that can actually handle the pressure…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016D4-380F-4BB1-A449-37889184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EC099-5ECD-4750-B68B-7ED6341B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1681F-FA1E-4CDB-8CA4-4A5D98D7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2" descr="D:\Dropbox\EcoSense-ProjectWork\SoftwareArchitecture\StoreDaemon-Perf-Analysis\06072013-stress-40-60-vm.gif">
            <a:extLst>
              <a:ext uri="{FF2B5EF4-FFF2-40B4-BE49-F238E27FC236}">
                <a16:creationId xmlns:a16="http://schemas.microsoft.com/office/drawing/2014/main" id="{C80BEA49-39CE-4486-BC37-ABF36286F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7" y="1333500"/>
            <a:ext cx="4672013" cy="244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651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BA636D-02A2-4BC3-BA52-FE62E32C87A0}"/>
              </a:ext>
            </a:extLst>
          </p:cNvPr>
          <p:cNvSpPr/>
          <p:nvPr/>
        </p:nvSpPr>
        <p:spPr>
          <a:xfrm>
            <a:off x="304800" y="1790700"/>
            <a:ext cx="8534400" cy="1524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B71D5-C940-4D2E-A168-126D2EF83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348F0-6E7F-4DE4-A721-29BA210A2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Steam engines: They can run so fast, they will break!</a:t>
            </a:r>
          </a:p>
          <a:p>
            <a:pPr lvl="1"/>
            <a:r>
              <a:rPr lang="en-US" dirty="0"/>
              <a:t>Engineering device: Put a speed limit on:  the ‘governor’</a:t>
            </a:r>
          </a:p>
          <a:p>
            <a:r>
              <a:rPr lang="en-US" i="1" dirty="0" err="1"/>
              <a:t>Govenor</a:t>
            </a:r>
            <a:r>
              <a:rPr lang="en-US" i="1" dirty="0"/>
              <a:t>: </a:t>
            </a:r>
            <a:r>
              <a:rPr lang="en-US" dirty="0"/>
              <a:t>Stateful and time-aware control plane logic that prevents a system from exceeding its safe limits. Actions within safe limit should be fast, outside increasing resistance must be applied</a:t>
            </a:r>
          </a:p>
          <a:p>
            <a:pPr lvl="1"/>
            <a:r>
              <a:rPr lang="en-US" i="1" dirty="0"/>
              <a:t>Shutting down instances is unsafe, deleting data is unsafe …</a:t>
            </a:r>
          </a:p>
          <a:p>
            <a:pPr lvl="1"/>
            <a:r>
              <a:rPr lang="en-US" dirty="0"/>
              <a:t>Antidote for the ‘force multiplier’ antipattern…</a:t>
            </a:r>
          </a:p>
          <a:p>
            <a:pPr lvl="1"/>
            <a:r>
              <a:rPr lang="en-US" dirty="0"/>
              <a:t>Safe limits is kind of ‘U-shaped curve’</a:t>
            </a:r>
          </a:p>
          <a:p>
            <a:pPr lvl="2"/>
            <a:r>
              <a:rPr lang="en-US" dirty="0"/>
              <a:t>Slow actions down if moving outside the</a:t>
            </a:r>
            <a:br>
              <a:rPr lang="en-US" dirty="0"/>
            </a:br>
            <a:r>
              <a:rPr lang="en-US" dirty="0" err="1"/>
              <a:t>buttom</a:t>
            </a:r>
            <a:r>
              <a:rPr lang="en-US" dirty="0"/>
              <a:t> of the U curve…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9D4A9-8877-411E-A83A-972AF5861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965D6-2F92-4C79-A5BC-F248308B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15D69-D7F3-415B-AEEF-17F997E2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258B9A-4A99-426A-BEF9-F3CD65BE0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139725"/>
            <a:ext cx="2667000" cy="148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965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57500"/>
            <a:ext cx="8534400" cy="8255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Bounded Result Sets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 err="1">
                <a:latin typeface="Arial" charset="0"/>
                <a:cs typeface="Arial" charset="0"/>
              </a:rPr>
              <a:t>Nygard</a:t>
            </a:r>
            <a:r>
              <a:rPr lang="en-US" altLang="en-US" noProof="0" dirty="0">
                <a:latin typeface="Arial" charset="0"/>
                <a:cs typeface="Arial" charset="0"/>
              </a:rPr>
              <a:t> does not mention a pattern to combat </a:t>
            </a:r>
            <a:r>
              <a:rPr lang="en-US" altLang="en-US" i="1" noProof="0" dirty="0">
                <a:latin typeface="Arial" charset="0"/>
                <a:cs typeface="Arial" charset="0"/>
              </a:rPr>
              <a:t>unbounded result sets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Should be reasonably obvious…</a:t>
            </a:r>
          </a:p>
          <a:p>
            <a:pPr lvl="1"/>
            <a:endParaRPr lang="en-US" altLang="en-US" noProof="0" dirty="0">
              <a:latin typeface="Arial" charset="0"/>
              <a:cs typeface="Arial" charset="0"/>
            </a:endParaRPr>
          </a:p>
          <a:p>
            <a:pPr lvl="1"/>
            <a:endParaRPr lang="en-US" altLang="en-US" noProof="0" dirty="0">
              <a:latin typeface="Arial" charset="0"/>
              <a:cs typeface="Arial" charset="0"/>
            </a:endParaRPr>
          </a:p>
          <a:p>
            <a:r>
              <a:rPr lang="en-US" altLang="en-US" i="1" noProof="0" dirty="0">
                <a:latin typeface="Arial" charset="0"/>
                <a:cs typeface="Arial" charset="0"/>
              </a:rPr>
              <a:t>Bounded Result Sets:</a:t>
            </a:r>
            <a:r>
              <a:rPr lang="en-US" altLang="en-US" noProof="0" dirty="0">
                <a:latin typeface="Arial" charset="0"/>
                <a:cs typeface="Arial" charset="0"/>
              </a:rPr>
              <a:t> Return large results sets in </a:t>
            </a:r>
            <a:r>
              <a:rPr lang="en-US" altLang="en-US" i="1" noProof="0" dirty="0">
                <a:latin typeface="Arial" charset="0"/>
                <a:cs typeface="Arial" charset="0"/>
              </a:rPr>
              <a:t>chunks</a:t>
            </a:r>
            <a:r>
              <a:rPr lang="en-US" altLang="en-US" noProof="0" dirty="0">
                <a:latin typeface="Arial" charset="0"/>
                <a:cs typeface="Arial" charset="0"/>
              </a:rPr>
              <a:t> that can be </a:t>
            </a:r>
            <a:r>
              <a:rPr lang="en-US" altLang="en-US" i="1" noProof="0" dirty="0">
                <a:latin typeface="Arial" charset="0"/>
                <a:cs typeface="Arial" charset="0"/>
              </a:rPr>
              <a:t>iterated. </a:t>
            </a:r>
            <a:r>
              <a:rPr lang="en-US" altLang="en-US" noProof="0" dirty="0">
                <a:latin typeface="Arial" charset="0"/>
                <a:cs typeface="Arial" charset="0"/>
              </a:rPr>
              <a:t>(Pagination)</a:t>
            </a:r>
          </a:p>
          <a:p>
            <a:endParaRPr lang="en-US" altLang="en-US" i="1" noProof="0" dirty="0">
              <a:latin typeface="Arial" charset="0"/>
              <a:cs typeface="Arial" charset="0"/>
            </a:endParaRPr>
          </a:p>
          <a:p>
            <a:pPr lvl="1"/>
            <a:r>
              <a:rPr lang="en-US" altLang="en-US" i="1" noProof="0" dirty="0">
                <a:latin typeface="Arial" charset="0"/>
                <a:cs typeface="Arial" charset="0"/>
              </a:rPr>
              <a:t>Not ”get bible”, but ”get bible, page 7564, page 7565, …”</a:t>
            </a:r>
          </a:p>
          <a:p>
            <a:pPr lvl="1"/>
            <a:endParaRPr lang="en-US" altLang="en-US" i="1" dirty="0">
              <a:latin typeface="Arial" charset="0"/>
              <a:cs typeface="Arial" charset="0"/>
            </a:endParaRPr>
          </a:p>
          <a:p>
            <a:pPr lvl="1"/>
            <a:r>
              <a:rPr lang="en-US" altLang="en-US" i="1" noProof="0" dirty="0">
                <a:latin typeface="Arial" charset="0"/>
                <a:cs typeface="Arial" charset="0"/>
              </a:rPr>
              <a:t>Mongo: use find().skip(n*page).limit(n)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662BF-577A-4D58-B5E1-5646BA1723C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38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51B8E0-E821-4B20-B539-1BC564B7FEB9}"/>
              </a:ext>
            </a:extLst>
          </p:cNvPr>
          <p:cNvSpPr/>
          <p:nvPr/>
        </p:nvSpPr>
        <p:spPr>
          <a:xfrm>
            <a:off x="304800" y="2213000"/>
            <a:ext cx="8534400" cy="8255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87E9CD-9465-426D-ADFD-6762C8B7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EB400-0D12-4C42-BA7F-A84B23B0B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Perhaps too obvious, but…</a:t>
            </a:r>
          </a:p>
          <a:p>
            <a:r>
              <a:rPr lang="en-US" dirty="0"/>
              <a:t>Why does Nygard not mention ‘Retry’ as a pattern?</a:t>
            </a:r>
          </a:p>
          <a:p>
            <a:pPr lvl="1"/>
            <a:r>
              <a:rPr lang="en-US" dirty="0"/>
              <a:t>Only indirectly in ‘time outs’ pattern</a:t>
            </a:r>
          </a:p>
          <a:p>
            <a:r>
              <a:rPr lang="en-US" i="1" dirty="0"/>
              <a:t>Retry:</a:t>
            </a:r>
            <a:r>
              <a:rPr lang="en-US" dirty="0"/>
              <a:t> If a request fail/time out, then retry the request some time later a number of times before giving up</a:t>
            </a:r>
          </a:p>
          <a:p>
            <a:pPr lvl="1"/>
            <a:r>
              <a:rPr lang="en-US" dirty="0"/>
              <a:t>Only do it, if it makes sense! And who does the retry?</a:t>
            </a:r>
          </a:p>
          <a:p>
            <a:pPr lvl="1"/>
            <a:r>
              <a:rPr lang="en-US" dirty="0"/>
              <a:t>Fixed retry intervals</a:t>
            </a:r>
          </a:p>
          <a:p>
            <a:pPr lvl="2"/>
            <a:r>
              <a:rPr lang="en-US" dirty="0"/>
              <a:t>Beware: May lead to dogpiles! We herd the calls together in lumps</a:t>
            </a:r>
          </a:p>
          <a:p>
            <a:pPr lvl="1"/>
            <a:r>
              <a:rPr lang="en-US" dirty="0"/>
              <a:t>Gaussian retry intervals (?)</a:t>
            </a:r>
          </a:p>
          <a:p>
            <a:pPr lvl="1"/>
            <a:r>
              <a:rPr lang="en-US" dirty="0"/>
              <a:t>‘Exponential </a:t>
            </a:r>
            <a:r>
              <a:rPr lang="en-US" dirty="0" err="1"/>
              <a:t>backoff</a:t>
            </a:r>
            <a:r>
              <a:rPr lang="en-US" dirty="0"/>
              <a:t>’ </a:t>
            </a:r>
          </a:p>
          <a:p>
            <a:pPr lvl="2"/>
            <a:r>
              <a:rPr lang="en-US" dirty="0"/>
              <a:t>Retry after 1s, 2s, 4s, 8s, 16s, and then give up.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2A017-394A-4ABA-829E-BDA5FD21D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7E0D9-01EE-43A6-9A53-C91DA8C6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40FD7-6711-4DF0-98E1-8BBF1CCB9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58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Use Timeouts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Example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Exponential Back-off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Wait 1 second, then 2, then 4, then 8, then 16…</a:t>
            </a:r>
          </a:p>
          <a:p>
            <a:pPr lvl="2"/>
            <a:endParaRPr lang="en-US" altLang="en-US" noProof="0" dirty="0">
              <a:latin typeface="Arial" charset="0"/>
              <a:cs typeface="Arial" charset="0"/>
            </a:endParaRPr>
          </a:p>
          <a:p>
            <a:pPr lvl="2"/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0B89D-1E2B-46E2-8592-EDB06F7AAF4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22500"/>
            <a:ext cx="59817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5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38CA-92D4-4413-AD5E-3AD4172A8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Is All This Clutter Necessary?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82742-E6D9-419E-9DF2-2A9A81168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stated by Nygard:</a:t>
            </a:r>
          </a:p>
          <a:p>
            <a:endParaRPr lang="en-US" dirty="0"/>
          </a:p>
          <a:p>
            <a:r>
              <a:rPr lang="en-US" i="1" dirty="0"/>
              <a:t>… handling all the possible timeouts creates undue complexity in your code. It certainly adds complexity. </a:t>
            </a:r>
          </a:p>
          <a:p>
            <a:endParaRPr lang="en-US" i="1" dirty="0"/>
          </a:p>
          <a:p>
            <a:r>
              <a:rPr lang="en-US" i="1" dirty="0"/>
              <a:t>… Your users may not thank you for it, because nobody notices when a system </a:t>
            </a:r>
            <a:r>
              <a:rPr lang="en-US" b="1" i="1" dirty="0"/>
              <a:t>doesn’t</a:t>
            </a:r>
            <a:r>
              <a:rPr lang="en-US" i="1" dirty="0"/>
              <a:t> go down, but you will sleep better at night.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EA046-1BA6-4A6D-AC1C-27124A94C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42824-B359-47A3-BF88-1B91FC47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916B0-DB54-4162-8DB9-5E7C0794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19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49F7D-C01D-4C08-8729-2FE1FF3A8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does Retry?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2AC03-9B27-47DD-822D-24A2EABCA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Exercise:</a:t>
            </a:r>
          </a:p>
          <a:p>
            <a:pPr lvl="1"/>
            <a:r>
              <a:rPr lang="en-US" dirty="0" err="1"/>
              <a:t>PlayerServant</a:t>
            </a:r>
            <a:r>
              <a:rPr lang="en-US" dirty="0"/>
              <a:t> delegate to </a:t>
            </a:r>
            <a:r>
              <a:rPr lang="en-US" dirty="0" err="1"/>
              <a:t>CaveStorage</a:t>
            </a:r>
            <a:r>
              <a:rPr lang="en-US" dirty="0"/>
              <a:t> delegate to MongoDB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MongoDB’s primary fails and throws exception…</a:t>
            </a:r>
          </a:p>
          <a:p>
            <a:pPr lvl="2"/>
            <a:r>
              <a:rPr lang="en-US" dirty="0"/>
              <a:t>We will talk about </a:t>
            </a:r>
            <a:r>
              <a:rPr lang="en-US" dirty="0" smtClean="0"/>
              <a:t>passive </a:t>
            </a:r>
            <a:r>
              <a:rPr lang="en-US" dirty="0"/>
              <a:t>replication </a:t>
            </a:r>
            <a:r>
              <a:rPr lang="en-US" dirty="0" smtClean="0"/>
              <a:t>technique shortly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Exception caught in </a:t>
            </a:r>
            <a:r>
              <a:rPr lang="en-US" dirty="0" err="1"/>
              <a:t>CaveStorage</a:t>
            </a:r>
            <a:r>
              <a:rPr lang="en-US" dirty="0"/>
              <a:t> but</a:t>
            </a:r>
          </a:p>
          <a:p>
            <a:pPr lvl="2"/>
            <a:r>
              <a:rPr lang="en-US" dirty="0"/>
              <a:t>Handle it locally in </a:t>
            </a:r>
            <a:r>
              <a:rPr lang="en-US" dirty="0" err="1"/>
              <a:t>CaveStorage</a:t>
            </a:r>
            <a:r>
              <a:rPr lang="en-US" dirty="0"/>
              <a:t> and do a retry?</a:t>
            </a:r>
          </a:p>
          <a:p>
            <a:pPr lvl="2"/>
            <a:r>
              <a:rPr lang="en-US" dirty="0"/>
              <a:t>Rethrow as ‘</a:t>
            </a:r>
            <a:r>
              <a:rPr lang="en-US" dirty="0" err="1"/>
              <a:t>ElectionException</a:t>
            </a:r>
            <a:r>
              <a:rPr lang="en-US" dirty="0"/>
              <a:t>’ and handle in </a:t>
            </a:r>
            <a:r>
              <a:rPr lang="en-US" dirty="0" err="1"/>
              <a:t>PlayerServant</a:t>
            </a:r>
            <a:r>
              <a:rPr lang="en-US" dirty="0"/>
              <a:t>?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Pro and Con of each solution?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73A5C-EB34-45C6-9A4D-70BF278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1688F-796A-4314-A925-09EEB1D8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E5EF6-2902-482E-B5A0-B599535C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14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F2020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‘design for failure’ in F2020 I herded students into trying to find graceful degradations</a:t>
            </a:r>
          </a:p>
          <a:p>
            <a:pPr lvl="1"/>
            <a:r>
              <a:rPr lang="en-US" dirty="0" smtClean="0"/>
              <a:t>Like retries</a:t>
            </a:r>
          </a:p>
          <a:p>
            <a:r>
              <a:rPr lang="en-US" dirty="0" smtClean="0"/>
              <a:t>General impression</a:t>
            </a:r>
          </a:p>
          <a:p>
            <a:pPr lvl="1"/>
            <a:r>
              <a:rPr lang="en-US" dirty="0" smtClean="0"/>
              <a:t>Seemed that the code became cumbersome and the results for the users not quite intuitive</a:t>
            </a:r>
          </a:p>
          <a:p>
            <a:pPr lvl="2"/>
            <a:r>
              <a:rPr lang="en-US" dirty="0" smtClean="0"/>
              <a:t>“dig n My new room”</a:t>
            </a:r>
          </a:p>
          <a:p>
            <a:pPr lvl="3"/>
            <a:r>
              <a:rPr lang="en-US" dirty="0" smtClean="0"/>
              <a:t>“Could not dig your room, will retry later”		???</a:t>
            </a:r>
          </a:p>
          <a:p>
            <a:r>
              <a:rPr lang="en-US" dirty="0" smtClean="0"/>
              <a:t>So this year</a:t>
            </a:r>
          </a:p>
          <a:p>
            <a:pPr lvl="1"/>
            <a:r>
              <a:rPr lang="en-US" i="1" dirty="0" smtClean="0"/>
              <a:t>Fail fast and report it</a:t>
            </a:r>
          </a:p>
          <a:p>
            <a:pPr lvl="3"/>
            <a:r>
              <a:rPr lang="en-US" i="1" dirty="0" smtClean="0"/>
              <a:t>“Could not dig your room, you have to try again later”</a:t>
            </a:r>
            <a:endParaRPr lang="da-DK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Henrik Bærbak Christensen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54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>
                <a:latin typeface="Arial" charset="0"/>
                <a:cs typeface="Arial" charset="0"/>
              </a:rPr>
              <a:t>Phew…</a:t>
            </a:r>
          </a:p>
          <a:p>
            <a:endParaRPr lang="en-US" altLang="da-DK" dirty="0">
              <a:latin typeface="Arial" charset="0"/>
              <a:cs typeface="Arial" charset="0"/>
            </a:endParaRPr>
          </a:p>
          <a:p>
            <a:r>
              <a:rPr lang="en-US" altLang="da-DK" noProof="0" dirty="0">
                <a:latin typeface="Arial" charset="0"/>
                <a:cs typeface="Arial" charset="0"/>
              </a:rPr>
              <a:t>Plus</a:t>
            </a:r>
          </a:p>
          <a:p>
            <a:pPr lvl="1"/>
            <a:r>
              <a:rPr lang="en-US" altLang="da-DK" dirty="0">
                <a:latin typeface="Arial" charset="0"/>
                <a:cs typeface="Arial" charset="0"/>
              </a:rPr>
              <a:t>Shed load</a:t>
            </a: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Back pressure</a:t>
            </a:r>
          </a:p>
          <a:p>
            <a:pPr lvl="1"/>
            <a:r>
              <a:rPr lang="en-US" altLang="da-DK" noProof="0" dirty="0" err="1">
                <a:latin typeface="Arial" charset="0"/>
                <a:cs typeface="Arial" charset="0"/>
              </a:rPr>
              <a:t>Govenor</a:t>
            </a:r>
            <a:endParaRPr lang="en-US" altLang="da-DK" noProof="0" dirty="0">
              <a:latin typeface="Arial" charset="0"/>
              <a:cs typeface="Arial" charset="0"/>
            </a:endParaRPr>
          </a:p>
          <a:p>
            <a:pPr lvl="1"/>
            <a:endParaRPr lang="en-US" altLang="da-DK" dirty="0">
              <a:latin typeface="Arial" charset="0"/>
              <a:cs typeface="Arial" charset="0"/>
            </a:endParaRPr>
          </a:p>
          <a:p>
            <a:pPr lvl="1"/>
            <a:r>
              <a:rPr lang="en-US" altLang="da-DK" noProof="0" dirty="0">
                <a:latin typeface="Arial" charset="0"/>
                <a:cs typeface="Arial" charset="0"/>
              </a:rPr>
              <a:t>Bounded Result</a:t>
            </a:r>
            <a:br>
              <a:rPr lang="en-US" altLang="da-DK" noProof="0" dirty="0">
                <a:latin typeface="Arial" charset="0"/>
                <a:cs typeface="Arial" charset="0"/>
              </a:rPr>
            </a:br>
            <a:r>
              <a:rPr lang="en-US" altLang="da-DK" noProof="0" dirty="0">
                <a:latin typeface="Arial" charset="0"/>
                <a:cs typeface="Arial" charset="0"/>
              </a:rPr>
              <a:t>sets</a:t>
            </a:r>
          </a:p>
          <a:p>
            <a:pPr lvl="1"/>
            <a:r>
              <a:rPr lang="en-US" altLang="da-DK">
                <a:latin typeface="Arial" charset="0"/>
                <a:cs typeface="Arial" charset="0"/>
              </a:rPr>
              <a:t>Retry</a:t>
            </a:r>
            <a:endParaRPr lang="en-US" altLang="da-DK" noProof="0" dirty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CF30-F826-44B2-8C45-BC8E6F63E49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825500"/>
            <a:ext cx="5638800" cy="475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22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70000"/>
            <a:ext cx="8382000" cy="10541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Timeouts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i="1" noProof="0" dirty="0">
              <a:latin typeface="Arial" charset="0"/>
              <a:cs typeface="Arial" charset="0"/>
            </a:endParaRPr>
          </a:p>
          <a:p>
            <a:r>
              <a:rPr lang="en-US" altLang="en-US" i="1" noProof="0" dirty="0">
                <a:latin typeface="Arial" charset="0"/>
                <a:cs typeface="Arial" charset="0"/>
              </a:rPr>
              <a:t>Timeouts: </a:t>
            </a:r>
            <a:r>
              <a:rPr lang="en-US" altLang="en-US" noProof="0" dirty="0">
                <a:latin typeface="Arial" charset="0"/>
                <a:cs typeface="Arial" charset="0"/>
              </a:rPr>
              <a:t>Guard </a:t>
            </a:r>
            <a:r>
              <a:rPr lang="en-US" altLang="en-US" i="1" noProof="0" dirty="0">
                <a:latin typeface="Arial" charset="0"/>
                <a:cs typeface="Arial" charset="0"/>
              </a:rPr>
              <a:t>any</a:t>
            </a:r>
            <a:r>
              <a:rPr lang="en-US" altLang="en-US" noProof="0" dirty="0">
                <a:latin typeface="Arial" charset="0"/>
                <a:cs typeface="Arial" charset="0"/>
              </a:rPr>
              <a:t> call to remote units with timeout to avoid waiting forever on an answer that never arrives</a:t>
            </a: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Well placed time-outs provide fault isolation: your code does not break due to a failure in another subsystem.</a:t>
            </a:r>
          </a:p>
          <a:p>
            <a:pPr lvl="1"/>
            <a:endParaRPr lang="en-US" altLang="en-US" noProof="0" dirty="0">
              <a:latin typeface="Arial" charset="0"/>
              <a:cs typeface="Arial" charset="0"/>
            </a:endParaRP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Beware of vender supplied APIs, </a:t>
            </a:r>
            <a:r>
              <a:rPr lang="en-US" altLang="en-US" dirty="0">
                <a:latin typeface="Arial" charset="0"/>
                <a:cs typeface="Arial" charset="0"/>
              </a:rPr>
              <a:t>sometimes</a:t>
            </a:r>
            <a:r>
              <a:rPr lang="en-US" altLang="en-US" noProof="0" dirty="0">
                <a:latin typeface="Arial" charset="0"/>
                <a:cs typeface="Arial" charset="0"/>
              </a:rPr>
              <a:t> they have forgotten to add time out parameters </a:t>
            </a:r>
            <a:r>
              <a:rPr lang="en-US" altLang="en-US" noProof="0" dirty="0">
                <a:latin typeface="Arial" charset="0"/>
                <a:cs typeface="Arial" charset="0"/>
                <a:sym typeface="Wingdings" pitchFamily="2" charset="2"/>
              </a:rPr>
              <a:t></a:t>
            </a:r>
          </a:p>
          <a:p>
            <a:pPr lvl="2"/>
            <a:r>
              <a:rPr lang="en-US" altLang="en-US" dirty="0">
                <a:latin typeface="Arial" charset="0"/>
                <a:cs typeface="Arial" charset="0"/>
                <a:sym typeface="Wingdings" pitchFamily="2" charset="2"/>
              </a:rPr>
              <a:t>Or it is in the API, but not implemented   </a:t>
            </a:r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B3DB70-6C7E-4664-8E43-B976F4F4DE4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15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70000"/>
            <a:ext cx="8382000" cy="11303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Timeouts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i="1" noProof="0" dirty="0">
              <a:latin typeface="Arial" charset="0"/>
              <a:cs typeface="Arial" charset="0"/>
            </a:endParaRPr>
          </a:p>
          <a:p>
            <a:r>
              <a:rPr lang="en-US" altLang="en-US" i="1" noProof="0" dirty="0">
                <a:latin typeface="Arial" charset="0"/>
                <a:cs typeface="Arial" charset="0"/>
              </a:rPr>
              <a:t>Timeouts: </a:t>
            </a:r>
            <a:r>
              <a:rPr lang="en-US" altLang="en-US" noProof="0" dirty="0">
                <a:latin typeface="Arial" charset="0"/>
                <a:cs typeface="Arial" charset="0"/>
              </a:rPr>
              <a:t>Guard any call to remote units with timeout to avoid waiting forever on an answer that never arrives</a:t>
            </a: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Apply to Integration Points, Blocked Threads, and Slow Reponses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Consider </a:t>
            </a:r>
            <a:r>
              <a:rPr lang="en-US" altLang="en-US" i="1" noProof="0" dirty="0">
                <a:latin typeface="Arial" charset="0"/>
                <a:cs typeface="Arial" charset="0"/>
              </a:rPr>
              <a:t>delayed retries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Network issues take time to go away – do not retry again immediately</a:t>
            </a:r>
          </a:p>
          <a:p>
            <a:pPr lvl="3"/>
            <a:r>
              <a:rPr lang="en-US" altLang="en-US" dirty="0">
                <a:latin typeface="Arial" charset="0"/>
                <a:cs typeface="Arial" charset="0"/>
              </a:rPr>
              <a:t>See ‘Retry’ pattern (that I introduce) later…</a:t>
            </a:r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DC4DD-07BC-48EE-9A3C-11484A5D282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4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Timeouts on Locks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 supports running multiple threads</a:t>
            </a:r>
          </a:p>
          <a:p>
            <a:pPr lvl="1"/>
            <a:r>
              <a:rPr lang="en-US" dirty="0" smtClean="0"/>
              <a:t>To avoid ‘weird stuff’ you need to guard ‘critical regions’</a:t>
            </a:r>
          </a:p>
          <a:p>
            <a:pPr lvl="2"/>
            <a:r>
              <a:rPr lang="en-US" dirty="0" smtClean="0"/>
              <a:t>i.e. the method that two or more threads may call at the same time</a:t>
            </a:r>
          </a:p>
          <a:p>
            <a:r>
              <a:rPr lang="en-US" dirty="0" smtClean="0"/>
              <a:t>Classic Java</a:t>
            </a:r>
          </a:p>
          <a:p>
            <a:pPr lvl="1"/>
            <a:r>
              <a:rPr lang="en-US" dirty="0" smtClean="0"/>
              <a:t>Synchronized methods		cannot time out!</a:t>
            </a:r>
          </a:p>
          <a:p>
            <a:r>
              <a:rPr lang="en-US" dirty="0" smtClean="0"/>
              <a:t>Modern Java</a:t>
            </a:r>
          </a:p>
          <a:p>
            <a:pPr lvl="1"/>
            <a:r>
              <a:rPr lang="en-US" dirty="0" err="1" smtClean="0"/>
              <a:t>ReentrantLock</a:t>
            </a:r>
            <a:r>
              <a:rPr lang="en-US" dirty="0" smtClean="0"/>
              <a:t> </a:t>
            </a:r>
            <a:r>
              <a:rPr lang="en-US" dirty="0" err="1" smtClean="0"/>
              <a:t>myLock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Acquire not by ‘</a:t>
            </a:r>
            <a:r>
              <a:rPr lang="en-US" dirty="0" err="1" smtClean="0"/>
              <a:t>myLock.lock</a:t>
            </a:r>
            <a:r>
              <a:rPr lang="en-US" dirty="0" smtClean="0"/>
              <a:t>()’ but…</a:t>
            </a:r>
          </a:p>
          <a:p>
            <a:pPr lvl="2"/>
            <a:r>
              <a:rPr lang="en-US" dirty="0" smtClean="0"/>
              <a:t>By ‘</a:t>
            </a:r>
            <a:r>
              <a:rPr lang="en-US" dirty="0" err="1" smtClean="0"/>
              <a:t>myLock.tryLock</a:t>
            </a:r>
            <a:r>
              <a:rPr lang="en-US" dirty="0" smtClean="0"/>
              <a:t>(3, </a:t>
            </a:r>
            <a:r>
              <a:rPr lang="en-US" dirty="0" err="1" smtClean="0"/>
              <a:t>TimeUnit.SECONDS</a:t>
            </a:r>
            <a:r>
              <a:rPr lang="en-US" dirty="0" smtClean="0"/>
              <a:t>)’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Henrik Bærbak Christensen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8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2159000"/>
            <a:ext cx="25431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Circuit Breaker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The idea of a </a:t>
            </a:r>
            <a:r>
              <a:rPr lang="en-US" altLang="en-US" i="1" noProof="0" dirty="0">
                <a:latin typeface="Arial" charset="0"/>
                <a:cs typeface="Arial" charset="0"/>
              </a:rPr>
              <a:t>fuse: </a:t>
            </a:r>
            <a:r>
              <a:rPr lang="en-US" altLang="en-US" noProof="0" dirty="0">
                <a:latin typeface="Arial" charset="0"/>
                <a:cs typeface="Arial" charset="0"/>
              </a:rPr>
              <a:t>Burn before your house does!</a:t>
            </a:r>
          </a:p>
          <a:p>
            <a:r>
              <a:rPr lang="en-US" altLang="en-US" i="1" noProof="0" dirty="0">
                <a:latin typeface="Arial" charset="0"/>
                <a:cs typeface="Arial" charset="0"/>
              </a:rPr>
              <a:t>Circuit breaker: </a:t>
            </a:r>
            <a:r>
              <a:rPr lang="en-US" altLang="en-US" noProof="0" dirty="0">
                <a:latin typeface="Arial" charset="0"/>
                <a:cs typeface="Arial" charset="0"/>
              </a:rPr>
              <a:t>Da: </a:t>
            </a:r>
            <a:r>
              <a:rPr lang="en-US" altLang="en-US" noProof="0" dirty="0" err="1">
                <a:latin typeface="Arial" charset="0"/>
                <a:cs typeface="Arial" charset="0"/>
              </a:rPr>
              <a:t>Maksimalafbryder</a:t>
            </a:r>
            <a:endParaRPr lang="en-US" altLang="en-US" noProof="0" dirty="0">
              <a:latin typeface="Arial" charset="0"/>
              <a:cs typeface="Arial" charset="0"/>
            </a:endParaRPr>
          </a:p>
          <a:p>
            <a:pPr lvl="1"/>
            <a:r>
              <a:rPr lang="en-US" altLang="en-US" i="1" noProof="0" dirty="0">
                <a:latin typeface="Arial" charset="0"/>
                <a:cs typeface="Arial" charset="0"/>
              </a:rPr>
              <a:t>…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en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automatisk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afbryder</a:t>
            </a:r>
            <a:r>
              <a:rPr lang="en-US" altLang="en-US" i="1" noProof="0" dirty="0">
                <a:latin typeface="Arial" charset="0"/>
                <a:cs typeface="Arial" charset="0"/>
              </a:rPr>
              <a:t>,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som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bruges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til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udkobling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af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overstrømme</a:t>
            </a:r>
            <a:r>
              <a:rPr lang="en-US" altLang="en-US" i="1" noProof="0" dirty="0">
                <a:latin typeface="Arial" charset="0"/>
                <a:cs typeface="Arial" charset="0"/>
              </a:rPr>
              <a:t>.</a:t>
            </a:r>
          </a:p>
          <a:p>
            <a:pPr lvl="1"/>
            <a:r>
              <a:rPr lang="en-US" altLang="en-US" i="1" noProof="0" dirty="0" err="1">
                <a:latin typeface="Arial" charset="0"/>
                <a:cs typeface="Arial" charset="0"/>
              </a:rPr>
              <a:t>Består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af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bryderdel</a:t>
            </a:r>
            <a:r>
              <a:rPr lang="en-US" altLang="en-US" i="1" noProof="0" dirty="0">
                <a:latin typeface="Arial" charset="0"/>
                <a:cs typeface="Arial" charset="0"/>
              </a:rPr>
              <a:t> og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relædel</a:t>
            </a:r>
            <a:r>
              <a:rPr lang="en-US" altLang="en-US" i="1" noProof="0" dirty="0">
                <a:latin typeface="Arial" charset="0"/>
                <a:cs typeface="Arial" charset="0"/>
              </a:rPr>
              <a:t>. </a:t>
            </a:r>
            <a:br>
              <a:rPr lang="en-US" altLang="en-US" i="1" noProof="0" dirty="0">
                <a:latin typeface="Arial" charset="0"/>
                <a:cs typeface="Arial" charset="0"/>
              </a:rPr>
            </a:br>
            <a:r>
              <a:rPr lang="en-US" altLang="en-US" i="1" noProof="0" dirty="0" err="1">
                <a:latin typeface="Arial" charset="0"/>
                <a:cs typeface="Arial" charset="0"/>
              </a:rPr>
              <a:t>Relædelens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funktion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er</a:t>
            </a:r>
            <a:r>
              <a:rPr lang="en-US" altLang="en-US" i="1" noProof="0" dirty="0">
                <a:latin typeface="Arial" charset="0"/>
                <a:cs typeface="Arial" charset="0"/>
              </a:rPr>
              <a:t> at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måle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strømmen</a:t>
            </a:r>
            <a:r>
              <a:rPr lang="en-US" altLang="en-US" i="1" noProof="0" dirty="0">
                <a:latin typeface="Arial" charset="0"/>
                <a:cs typeface="Arial" charset="0"/>
              </a:rPr>
              <a:t/>
            </a:r>
            <a:br>
              <a:rPr lang="en-US" altLang="en-US" i="1" noProof="0" dirty="0">
                <a:latin typeface="Arial" charset="0"/>
                <a:cs typeface="Arial" charset="0"/>
              </a:rPr>
            </a:br>
            <a:r>
              <a:rPr lang="en-US" altLang="en-US" i="1" noProof="0" dirty="0">
                <a:latin typeface="Arial" charset="0"/>
                <a:cs typeface="Arial" charset="0"/>
              </a:rPr>
              <a:t>og i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tilfælde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af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en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overstrøm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udkoble</a:t>
            </a:r>
            <a:r>
              <a:rPr lang="en-US" altLang="en-US" i="1" noProof="0" dirty="0">
                <a:latin typeface="Arial" charset="0"/>
                <a:cs typeface="Arial" charset="0"/>
              </a:rPr>
              <a:t> </a:t>
            </a:r>
            <a:r>
              <a:rPr lang="en-US" altLang="en-US" i="1" noProof="0" dirty="0" err="1">
                <a:latin typeface="Arial" charset="0"/>
                <a:cs typeface="Arial" charset="0"/>
              </a:rPr>
              <a:t>af</a:t>
            </a:r>
            <a:r>
              <a:rPr lang="en-US" altLang="en-US" i="1" noProof="0" dirty="0">
                <a:latin typeface="Arial" charset="0"/>
                <a:cs typeface="Arial" charset="0"/>
              </a:rPr>
              <a:t>-</a:t>
            </a:r>
            <a:br>
              <a:rPr lang="en-US" altLang="en-US" i="1" noProof="0" dirty="0">
                <a:latin typeface="Arial" charset="0"/>
                <a:cs typeface="Arial" charset="0"/>
              </a:rPr>
            </a:br>
            <a:r>
              <a:rPr lang="en-US" altLang="en-US" i="1" noProof="0" dirty="0" err="1">
                <a:latin typeface="Arial" charset="0"/>
                <a:cs typeface="Arial" charset="0"/>
              </a:rPr>
              <a:t>bryderen</a:t>
            </a:r>
            <a:endParaRPr lang="en-US" altLang="en-US" i="1" noProof="0" dirty="0">
              <a:latin typeface="Arial" charset="0"/>
              <a:cs typeface="Arial" charset="0"/>
            </a:endParaRPr>
          </a:p>
          <a:p>
            <a:pPr lvl="1"/>
            <a:endParaRPr lang="en-US" altLang="en-US" i="1" dirty="0">
              <a:latin typeface="Arial" charset="0"/>
              <a:cs typeface="Arial" charset="0"/>
            </a:endParaRP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HFI </a:t>
            </a:r>
            <a:r>
              <a:rPr lang="en-US" altLang="en-US" noProof="0" dirty="0" err="1">
                <a:latin typeface="Arial" charset="0"/>
                <a:cs typeface="Arial" charset="0"/>
              </a:rPr>
              <a:t>relæ</a:t>
            </a:r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EA08B-9AC2-46BF-9B9D-C708ABA3AFC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0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1333500"/>
            <a:ext cx="8610600" cy="2057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Circuit Breaker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noProof="0" dirty="0">
              <a:latin typeface="Arial" charset="0"/>
              <a:cs typeface="Arial" charset="0"/>
            </a:endParaRPr>
          </a:p>
          <a:p>
            <a:r>
              <a:rPr lang="en-US" altLang="en-US" i="1" noProof="0" dirty="0">
                <a:latin typeface="Arial" charset="0"/>
                <a:cs typeface="Arial" charset="0"/>
              </a:rPr>
              <a:t>Circuit Breaker: </a:t>
            </a:r>
            <a:r>
              <a:rPr lang="en-US" altLang="en-US" noProof="0" dirty="0">
                <a:latin typeface="Arial" charset="0"/>
                <a:cs typeface="Arial" charset="0"/>
              </a:rPr>
              <a:t>Wrap dangerous operations with a component that can circumvent calls when the system is not healthy. Differs from retries, in that circuit breakers exist to </a:t>
            </a:r>
            <a:r>
              <a:rPr lang="en-US" altLang="en-US" i="1" noProof="0" dirty="0">
                <a:latin typeface="Arial" charset="0"/>
                <a:cs typeface="Arial" charset="0"/>
              </a:rPr>
              <a:t>prevent</a:t>
            </a:r>
            <a:r>
              <a:rPr lang="en-US" altLang="en-US" noProof="0" dirty="0">
                <a:latin typeface="Arial" charset="0"/>
                <a:cs typeface="Arial" charset="0"/>
              </a:rPr>
              <a:t> operations rather than to re-execute them.</a:t>
            </a:r>
            <a:endParaRPr lang="en-US" altLang="en-US" i="1" noProof="0" dirty="0"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2B810-A196-4ECC-8771-EFCBBCF6FFB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5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2925</Words>
  <Application>Microsoft Office PowerPoint</Application>
  <PresentationFormat>On-screen Show (16:10)</PresentationFormat>
  <Paragraphs>485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Office Theme</vt:lpstr>
      <vt:lpstr>Microservices and DevOps</vt:lpstr>
      <vt:lpstr>Anti --- Antipatterns</vt:lpstr>
      <vt:lpstr>Summary</vt:lpstr>
      <vt:lpstr>Is All This Clutter Necessary?</vt:lpstr>
      <vt:lpstr>Timeouts</vt:lpstr>
      <vt:lpstr>Timeouts</vt:lpstr>
      <vt:lpstr>Timeouts on Locks</vt:lpstr>
      <vt:lpstr>Circuit Breaker</vt:lpstr>
      <vt:lpstr>Circuit Breaker</vt:lpstr>
      <vt:lpstr>Circuit Breaker</vt:lpstr>
      <vt:lpstr>Circuit Breaker</vt:lpstr>
      <vt:lpstr>NetFlix</vt:lpstr>
      <vt:lpstr>Resilience4J</vt:lpstr>
      <vt:lpstr>Bulkheads</vt:lpstr>
      <vt:lpstr>Bulkheads</vt:lpstr>
      <vt:lpstr>Bulkheads</vt:lpstr>
      <vt:lpstr>Steady State</vt:lpstr>
      <vt:lpstr>Examples</vt:lpstr>
      <vt:lpstr>Steady State</vt:lpstr>
      <vt:lpstr>My own Fiddling trick</vt:lpstr>
      <vt:lpstr>Steady State</vt:lpstr>
      <vt:lpstr>Fail Fast</vt:lpstr>
      <vt:lpstr>Fail Fast</vt:lpstr>
      <vt:lpstr>Let it Crash</vt:lpstr>
      <vt:lpstr>Let it Crash</vt:lpstr>
      <vt:lpstr>Handshaking</vt:lpstr>
      <vt:lpstr>Test Harness</vt:lpstr>
      <vt:lpstr>Test Harness</vt:lpstr>
      <vt:lpstr>Decoupling Middleware</vt:lpstr>
      <vt:lpstr>Shed Load</vt:lpstr>
      <vt:lpstr>Shed Load</vt:lpstr>
      <vt:lpstr>Create Back Pressure</vt:lpstr>
      <vt:lpstr>Create Back Pressure</vt:lpstr>
      <vt:lpstr>Create Back Pressure</vt:lpstr>
      <vt:lpstr>Ex</vt:lpstr>
      <vt:lpstr>Governor</vt:lpstr>
      <vt:lpstr>Bounded Result Sets</vt:lpstr>
      <vt:lpstr>Retry</vt:lpstr>
      <vt:lpstr>Use Timeouts</vt:lpstr>
      <vt:lpstr>Who does Retry?</vt:lpstr>
      <vt:lpstr>Experience F2020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106</cp:revision>
  <dcterms:created xsi:type="dcterms:W3CDTF">2006-08-16T00:00:00Z</dcterms:created>
  <dcterms:modified xsi:type="dcterms:W3CDTF">2021-11-11T12:52:39Z</dcterms:modified>
</cp:coreProperties>
</file>